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47"/>
  </p:notesMasterIdLst>
  <p:sldIdLst>
    <p:sldId id="256" r:id="rId2"/>
    <p:sldId id="334" r:id="rId3"/>
    <p:sldId id="285" r:id="rId4"/>
    <p:sldId id="287" r:id="rId5"/>
    <p:sldId id="286" r:id="rId6"/>
    <p:sldId id="288" r:id="rId7"/>
    <p:sldId id="257" r:id="rId8"/>
    <p:sldId id="258" r:id="rId9"/>
    <p:sldId id="259" r:id="rId10"/>
    <p:sldId id="262" r:id="rId11"/>
    <p:sldId id="261" r:id="rId12"/>
    <p:sldId id="263" r:id="rId13"/>
    <p:sldId id="264" r:id="rId14"/>
    <p:sldId id="265" r:id="rId15"/>
    <p:sldId id="270" r:id="rId16"/>
    <p:sldId id="266" r:id="rId17"/>
    <p:sldId id="271" r:id="rId18"/>
    <p:sldId id="269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67" r:id="rId27"/>
    <p:sldId id="280" r:id="rId28"/>
    <p:sldId id="279" r:id="rId29"/>
    <p:sldId id="289" r:id="rId30"/>
    <p:sldId id="290" r:id="rId31"/>
    <p:sldId id="291" r:id="rId32"/>
    <p:sldId id="292" r:id="rId33"/>
    <p:sldId id="294" r:id="rId34"/>
    <p:sldId id="281" r:id="rId35"/>
    <p:sldId id="295" r:id="rId36"/>
    <p:sldId id="293" r:id="rId37"/>
    <p:sldId id="296" r:id="rId38"/>
    <p:sldId id="298" r:id="rId39"/>
    <p:sldId id="297" r:id="rId40"/>
    <p:sldId id="335" r:id="rId41"/>
    <p:sldId id="283" r:id="rId42"/>
    <p:sldId id="329" r:id="rId43"/>
    <p:sldId id="331" r:id="rId44"/>
    <p:sldId id="332" r:id="rId45"/>
    <p:sldId id="333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5252"/>
    <a:srgbClr val="4343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–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72" autoAdjust="0"/>
    <p:restoredTop sz="94660"/>
  </p:normalViewPr>
  <p:slideViewPr>
    <p:cSldViewPr snapToGrid="0">
      <p:cViewPr varScale="1">
        <p:scale>
          <a:sx n="191" d="100"/>
          <a:sy n="191" d="100"/>
        </p:scale>
        <p:origin x="208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8FFCF-8EAC-4250-A265-C97E9517D4D2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AECC8-FAD9-445F-8C97-A9507726E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766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026" name="Picture 2" descr="Image result for school of informatics edinburgh logo">
            <a:extLst>
              <a:ext uri="{FF2B5EF4-FFF2-40B4-BE49-F238E27FC236}">
                <a16:creationId xmlns:a16="http://schemas.microsoft.com/office/drawing/2014/main" id="{64024A28-177C-4A86-9505-868CB12B17A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0890783" y="133350"/>
            <a:ext cx="1157287" cy="129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11/20/24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6" name="Picture 2" descr="Image result for school of informatics edinburgh logo">
            <a:extLst>
              <a:ext uri="{FF2B5EF4-FFF2-40B4-BE49-F238E27FC236}">
                <a16:creationId xmlns:a16="http://schemas.microsoft.com/office/drawing/2014/main" id="{6E0014FD-60EF-45F1-99DA-44933AA3985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1153389" y="154365"/>
            <a:ext cx="838258" cy="93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11/20/24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6" name="Picture 2" descr="Image result for school of informatics edinburgh logo">
            <a:extLst>
              <a:ext uri="{FF2B5EF4-FFF2-40B4-BE49-F238E27FC236}">
                <a16:creationId xmlns:a16="http://schemas.microsoft.com/office/drawing/2014/main" id="{767DAEEF-1902-4D3C-9B8F-48CBD86EC9E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1153389" y="154365"/>
            <a:ext cx="838258" cy="93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11/20/24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11/20/24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11/20/24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11/20/24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11/20/24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6" r:id="rId2"/>
    <p:sldLayoutId id="2147483847" r:id="rId3"/>
    <p:sldLayoutId id="2147483842" r:id="rId4"/>
    <p:sldLayoutId id="2147483843" r:id="rId5"/>
    <p:sldLayoutId id="2147483844" r:id="rId6"/>
    <p:sldLayoutId id="2147483845" r:id="rId7"/>
    <p:sldLayoutId id="2147483848" r:id="rId8"/>
    <p:sldLayoutId id="2147483849" r:id="rId9"/>
    <p:sldLayoutId id="2147483852" r:id="rId10"/>
    <p:sldLayoutId id="2147483853" r:id="rId11"/>
    <p:sldLayoutId id="2147483854" r:id="rId12"/>
    <p:sldLayoutId id="2147483855" r:id="rId13"/>
    <p:sldLayoutId id="2147483858" r:id="rId14"/>
    <p:sldLayoutId id="2147483859" r:id="rId15"/>
    <p:sldLayoutId id="2147483850" r:id="rId16"/>
    <p:sldLayoutId id="214748385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tiff"/><Relationship Id="rId4" Type="http://schemas.openxmlformats.org/officeDocument/2006/relationships/image" Target="../media/image33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3" Type="http://schemas.openxmlformats.org/officeDocument/2006/relationships/image" Target="../media/image23.tiff"/><Relationship Id="rId7" Type="http://schemas.openxmlformats.org/officeDocument/2006/relationships/image" Target="../media/image27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image" Target="../media/image24.tiff"/><Relationship Id="rId9" Type="http://schemas.openxmlformats.org/officeDocument/2006/relationships/image" Target="../media/image29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tiff"/><Relationship Id="rId5" Type="http://schemas.openxmlformats.org/officeDocument/2006/relationships/image" Target="../media/image42.tiff"/><Relationship Id="rId4" Type="http://schemas.openxmlformats.org/officeDocument/2006/relationships/image" Target="../media/image41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tiff"/><Relationship Id="rId4" Type="http://schemas.openxmlformats.org/officeDocument/2006/relationships/image" Target="../media/image4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3" Type="http://schemas.openxmlformats.org/officeDocument/2006/relationships/image" Target="../media/image23.tiff"/><Relationship Id="rId7" Type="http://schemas.openxmlformats.org/officeDocument/2006/relationships/image" Target="../media/image27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image" Target="../media/image24.tiff"/><Relationship Id="rId9" Type="http://schemas.openxmlformats.org/officeDocument/2006/relationships/image" Target="../media/image29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f"/><Relationship Id="rId5" Type="http://schemas.openxmlformats.org/officeDocument/2006/relationships/image" Target="../media/image53.tiff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teaching.awards@eusa.ed.ac.uk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hyperlink" Target="https://forms.office.com/e/r6XvcpSUz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3" Type="http://schemas.openxmlformats.org/officeDocument/2006/relationships/image" Target="../media/image23.tiff"/><Relationship Id="rId7" Type="http://schemas.openxmlformats.org/officeDocument/2006/relationships/image" Target="../media/image27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image" Target="../media/image24.tiff"/><Relationship Id="rId9" Type="http://schemas.openxmlformats.org/officeDocument/2006/relationships/image" Target="../media/image2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3763-E18E-487D-A4DB-E0036745FB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Computer Graphics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38100-21BC-4A77-81A4-F290A528D2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Lecture 17: VR and conclusion</a:t>
            </a:r>
          </a:p>
          <a:p>
            <a:r>
              <a:rPr lang="en-GB" dirty="0"/>
              <a:t>Kartic </a:t>
            </a:r>
            <a:r>
              <a:rPr lang="en-GB" dirty="0" err="1"/>
              <a:t>Subr</a:t>
            </a:r>
            <a:endParaRPr lang="en-GB" dirty="0"/>
          </a:p>
        </p:txBody>
      </p:sp>
      <p:pic>
        <p:nvPicPr>
          <p:cNvPr id="2050" name="Picture 2" descr="A bearded man wears a highly reflective futuristic VR device that reflects the image of the character Jin in 3 Body Problem">
            <a:extLst>
              <a:ext uri="{FF2B5EF4-FFF2-40B4-BE49-F238E27FC236}">
                <a16:creationId xmlns:a16="http://schemas.microsoft.com/office/drawing/2014/main" id="{A06958F3-A529-7713-ACD4-148E4A9E1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19" y="104002"/>
            <a:ext cx="3481202" cy="235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3 Body Problem | Netflix Media Center">
            <a:extLst>
              <a:ext uri="{FF2B5EF4-FFF2-40B4-BE49-F238E27FC236}">
                <a16:creationId xmlns:a16="http://schemas.microsoft.com/office/drawing/2014/main" id="{0E2FD6A7-9614-FFFF-DCD6-F23AED4C0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549" y="176891"/>
            <a:ext cx="1085544" cy="151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711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6AA94-BD68-ED41-A7B4-1EDDCE357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F92161-ADEC-344D-B43E-44171FC9F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8303" y="2209207"/>
            <a:ext cx="4235394" cy="243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18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6AA94-BD68-ED41-A7B4-1EDDCE357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Conflict – flat stereo displays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CE06F5-1135-FC4D-8ABA-3356552DF7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92"/>
          <a:stretch/>
        </p:blipFill>
        <p:spPr>
          <a:xfrm>
            <a:off x="2862746" y="1896386"/>
            <a:ext cx="6164360" cy="348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09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70473-BCF1-3D4E-B4DB-8B0746CCE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perception</a:t>
            </a:r>
          </a:p>
        </p:txBody>
      </p:sp>
      <p:pic>
        <p:nvPicPr>
          <p:cNvPr id="1025" name="Picture 1" descr="page57image1451630624">
            <a:extLst>
              <a:ext uri="{FF2B5EF4-FFF2-40B4-BE49-F238E27FC236}">
                <a16:creationId xmlns:a16="http://schemas.microsoft.com/office/drawing/2014/main" id="{27CDEF90-4467-714D-988B-509B834A2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076" y="1574358"/>
            <a:ext cx="7315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AC0E64-FE85-8142-9914-98ACE6E68916}"/>
              </a:ext>
            </a:extLst>
          </p:cNvPr>
          <p:cNvSpPr txBox="1"/>
          <p:nvPr/>
        </p:nvSpPr>
        <p:spPr>
          <a:xfrm>
            <a:off x="7665057" y="5760720"/>
            <a:ext cx="30533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cutting and </a:t>
            </a:r>
            <a:r>
              <a:rPr lang="en-US" sz="1100" dirty="0" err="1"/>
              <a:t>vishton</a:t>
            </a:r>
            <a:r>
              <a:rPr lang="en-US" sz="1100" dirty="0"/>
              <a:t> 1995</a:t>
            </a:r>
          </a:p>
        </p:txBody>
      </p:sp>
    </p:spTree>
    <p:extLst>
      <p:ext uri="{BB962C8B-B14F-4D97-AF65-F5344CB8AC3E}">
        <p14:creationId xmlns:p14="http://schemas.microsoft.com/office/powerpoint/2010/main" val="580822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DEE67-0D4C-8844-84D0-7FBF086C2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Field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3BF697-0B64-C940-8A2C-C1A05FD53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843" y="1095958"/>
            <a:ext cx="4955030" cy="50776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71CA24-EDB3-A540-A54F-A58749BDF98F}"/>
              </a:ext>
            </a:extLst>
          </p:cNvPr>
          <p:cNvSpPr/>
          <p:nvPr/>
        </p:nvSpPr>
        <p:spPr>
          <a:xfrm>
            <a:off x="3787472" y="6173573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/>
              <a:t>https://</a:t>
            </a:r>
            <a:r>
              <a:rPr lang="en-US" sz="1050" dirty="0" err="1"/>
              <a:t>www.lecturio.com</a:t>
            </a:r>
            <a:r>
              <a:rPr lang="en-US" sz="1050" dirty="0"/>
              <a:t>/concepts/the-visual-pathway-and-related-disorders/</a:t>
            </a:r>
          </a:p>
        </p:txBody>
      </p:sp>
    </p:spTree>
    <p:extLst>
      <p:ext uri="{BB962C8B-B14F-4D97-AF65-F5344CB8AC3E}">
        <p14:creationId xmlns:p14="http://schemas.microsoft.com/office/powerpoint/2010/main" val="3767879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F1C0A-32DD-1B4D-B787-6AA32BD0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System - considerations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BEC53D-89AD-BB45-80A6-3987B40FE5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92"/>
          <a:stretch/>
        </p:blipFill>
        <p:spPr>
          <a:xfrm>
            <a:off x="270621" y="1836751"/>
            <a:ext cx="4484449" cy="25364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81329B-E0EE-7947-8E9E-F9BD26F57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945" y="1836751"/>
            <a:ext cx="2475230" cy="25364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4FCFC4-6603-C546-9CA6-37DEFE2351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295" y="1836750"/>
            <a:ext cx="4403587" cy="2536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AA43FB-E713-2D40-AF15-05779A6EB9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4375" y="4650279"/>
            <a:ext cx="1612602" cy="192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25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D4B13-1928-6840-B2E4-2DD0012F3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VR systems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45B0F1-2D99-D740-89C0-9046B5E2E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399" y="1533368"/>
            <a:ext cx="3429004" cy="192024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593C15B-16B7-7944-ADF8-F7FC0C814102}"/>
              </a:ext>
            </a:extLst>
          </p:cNvPr>
          <p:cNvGrpSpPr/>
          <p:nvPr/>
        </p:nvGrpSpPr>
        <p:grpSpPr>
          <a:xfrm>
            <a:off x="5682464" y="1508758"/>
            <a:ext cx="6382534" cy="1920242"/>
            <a:chOff x="5537209" y="1274790"/>
            <a:chExt cx="6382534" cy="192024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5879C26-EE9D-194A-A4F9-AF6652BAF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37209" y="1274790"/>
              <a:ext cx="3549076" cy="192024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0CE7FEB-6EFC-FA45-B9E0-0CB4583E6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86285" y="1274790"/>
              <a:ext cx="2833458" cy="1899632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1FC8313-8265-4943-B24E-B19E9FED2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832" y="1533368"/>
            <a:ext cx="1612602" cy="19231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539EBF-E53A-5742-90B0-756986B1EFF8}"/>
              </a:ext>
            </a:extLst>
          </p:cNvPr>
          <p:cNvSpPr txBox="1"/>
          <p:nvPr/>
        </p:nvSpPr>
        <p:spPr>
          <a:xfrm>
            <a:off x="135172" y="3453610"/>
            <a:ext cx="1773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Human stereo vision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00997D-91F7-6542-ACB6-9B011984C6C0}"/>
              </a:ext>
            </a:extLst>
          </p:cNvPr>
          <p:cNvSpPr txBox="1"/>
          <p:nvPr/>
        </p:nvSpPr>
        <p:spPr>
          <a:xfrm>
            <a:off x="2975114" y="3453610"/>
            <a:ext cx="1773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Display technology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699405-A994-AF4C-A2A8-F7378FAEF90C}"/>
              </a:ext>
            </a:extLst>
          </p:cNvPr>
          <p:cNvSpPr txBox="1"/>
          <p:nvPr/>
        </p:nvSpPr>
        <p:spPr>
          <a:xfrm>
            <a:off x="7443747" y="3453610"/>
            <a:ext cx="3370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Low-latency stereo rendering algorithm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2AFD27A-EFA6-FE4C-8104-6480EBE078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171" y="4250508"/>
            <a:ext cx="1773141" cy="24819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0693E99-0671-9846-AA16-AEFFA6BCC42D}"/>
              </a:ext>
            </a:extLst>
          </p:cNvPr>
          <p:cNvSpPr txBox="1"/>
          <p:nvPr/>
        </p:nvSpPr>
        <p:spPr>
          <a:xfrm>
            <a:off x="2608028" y="6401103"/>
            <a:ext cx="1773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Haptic feedback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6288A54-9DF5-7D41-884B-EE9A75A77B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3434" y="4250508"/>
            <a:ext cx="3145962" cy="21126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A590CC-4DCF-DB49-AD30-34FA8F27A7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2364" y="4250508"/>
            <a:ext cx="3231769" cy="21505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699D3F4-A07E-FC4E-BA01-A198D817B643}"/>
              </a:ext>
            </a:extLst>
          </p:cNvPr>
          <p:cNvSpPr txBox="1"/>
          <p:nvPr/>
        </p:nvSpPr>
        <p:spPr>
          <a:xfrm>
            <a:off x="6573080" y="6399325"/>
            <a:ext cx="1773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VR smell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0D63422-F331-7B45-9E78-6E92EF968E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1539" y="4250507"/>
            <a:ext cx="2148817" cy="214881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00477CD-D24E-6B4A-BB0E-47E98B8D7B32}"/>
              </a:ext>
            </a:extLst>
          </p:cNvPr>
          <p:cNvSpPr txBox="1"/>
          <p:nvPr/>
        </p:nvSpPr>
        <p:spPr>
          <a:xfrm>
            <a:off x="9334832" y="6403719"/>
            <a:ext cx="2219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Stereo/surround sound</a:t>
            </a:r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E4A2C864-F1ED-A14E-AEC7-B10607BE9D64}"/>
              </a:ext>
            </a:extLst>
          </p:cNvPr>
          <p:cNvSpPr/>
          <p:nvPr/>
        </p:nvSpPr>
        <p:spPr>
          <a:xfrm>
            <a:off x="2001580" y="1472375"/>
            <a:ext cx="3463823" cy="1993007"/>
          </a:xfrm>
          <a:prstGeom prst="frame">
            <a:avLst>
              <a:gd name="adj1" fmla="val 4921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228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F1C0A-32DD-1B4D-B787-6AA32BD0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displays?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9EC6F6-E791-BD47-BD10-20E336A2D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443" y="103364"/>
            <a:ext cx="1812032" cy="10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024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F1C0A-32DD-1B4D-B787-6AA32BD0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displays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9EC6F6-E791-BD47-BD10-20E336A2D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443" y="103364"/>
            <a:ext cx="1812032" cy="10147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9B25FD-D19D-EF49-9FE0-EED133E6B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30" y="1610140"/>
            <a:ext cx="10459622" cy="40352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E70A6F-FE59-BA40-A2E6-1FBBC65BFBBB}"/>
              </a:ext>
            </a:extLst>
          </p:cNvPr>
          <p:cNvSpPr txBox="1"/>
          <p:nvPr/>
        </p:nvSpPr>
        <p:spPr>
          <a:xfrm>
            <a:off x="9541565" y="5645426"/>
            <a:ext cx="2035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Holliman et al 2011</a:t>
            </a:r>
          </a:p>
        </p:txBody>
      </p:sp>
    </p:spTree>
    <p:extLst>
      <p:ext uri="{BB962C8B-B14F-4D97-AF65-F5344CB8AC3E}">
        <p14:creationId xmlns:p14="http://schemas.microsoft.com/office/powerpoint/2010/main" val="785955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F1C0A-32DD-1B4D-B787-6AA32BD0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displays</a:t>
            </a:r>
          </a:p>
        </p:txBody>
      </p:sp>
    </p:spTree>
    <p:extLst>
      <p:ext uri="{BB962C8B-B14F-4D97-AF65-F5344CB8AC3E}">
        <p14:creationId xmlns:p14="http://schemas.microsoft.com/office/powerpoint/2010/main" val="2351328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F1C0A-32DD-1B4D-B787-6AA32BD0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displays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334C36-05E4-4646-BFB4-D52A2CB80D4E}"/>
              </a:ext>
            </a:extLst>
          </p:cNvPr>
          <p:cNvSpPr/>
          <p:nvPr/>
        </p:nvSpPr>
        <p:spPr>
          <a:xfrm>
            <a:off x="1656521" y="1531477"/>
            <a:ext cx="6096000" cy="46782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Side-by-side images</a:t>
            </a:r>
          </a:p>
          <a:p>
            <a:pPr marL="742950" lvl="1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wall-eyed</a:t>
            </a:r>
          </a:p>
          <a:p>
            <a:pPr marL="742950" lvl="1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cross-eyed</a:t>
            </a:r>
          </a:p>
          <a:p>
            <a:pPr lvl="1"/>
            <a:endParaRPr lang="en-GB" sz="2000" dirty="0">
              <a:solidFill>
                <a:srgbClr val="D1D2D3"/>
              </a:solidFill>
              <a:latin typeface="Slack-Lato"/>
            </a:endParaRP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Stereoscopes</a:t>
            </a:r>
          </a:p>
          <a:p>
            <a:pPr marL="285750" indent="-285750">
              <a:buFontTx/>
              <a:buChar char="-"/>
            </a:pPr>
            <a:endParaRPr lang="en-GB" sz="2000" dirty="0">
              <a:solidFill>
                <a:srgbClr val="D1D2D3"/>
              </a:solidFill>
              <a:latin typeface="Slack-Lato"/>
            </a:endParaRP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Anaglyphs</a:t>
            </a:r>
          </a:p>
          <a:p>
            <a:pPr marL="285750" indent="-285750">
              <a:buFontTx/>
              <a:buChar char="-"/>
            </a:pPr>
            <a:endParaRPr lang="en-GB" sz="2000" dirty="0">
              <a:solidFill>
                <a:srgbClr val="D1D2D3"/>
              </a:solidFill>
              <a:latin typeface="Slack-Lato"/>
            </a:endParaRP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Polarisation</a:t>
            </a:r>
          </a:p>
          <a:p>
            <a:pPr marL="285750" indent="-285750">
              <a:buFontTx/>
              <a:buChar char="-"/>
            </a:pPr>
            <a:endParaRPr lang="en-GB" sz="2000" dirty="0">
              <a:solidFill>
                <a:srgbClr val="D1D2D3"/>
              </a:solidFill>
              <a:latin typeface="Slack-Lato"/>
            </a:endParaRP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Eclipse (active shutters)</a:t>
            </a:r>
          </a:p>
          <a:p>
            <a:pPr marL="285750" indent="-285750">
              <a:buFontTx/>
              <a:buChar char="-"/>
            </a:pPr>
            <a:endParaRPr lang="en-GB" sz="2000" dirty="0">
              <a:solidFill>
                <a:srgbClr val="D1D2D3"/>
              </a:solidFill>
              <a:latin typeface="Slack-Lato"/>
            </a:endParaRP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Interference</a:t>
            </a:r>
          </a:p>
          <a:p>
            <a:pPr marL="285750" indent="-285750">
              <a:buFontTx/>
              <a:buChar char="-"/>
            </a:pPr>
            <a:endParaRPr lang="en-GB" sz="2000" dirty="0">
              <a:solidFill>
                <a:srgbClr val="D1D2D3"/>
              </a:solidFill>
              <a:latin typeface="Slack-Lato"/>
            </a:endParaRPr>
          </a:p>
          <a:p>
            <a:pPr marL="285750" indent="-285750">
              <a:buFontTx/>
              <a:buChar char="-"/>
            </a:pPr>
            <a:r>
              <a:rPr lang="en-GB" sz="2000" dirty="0" err="1">
                <a:solidFill>
                  <a:srgbClr val="D1D2D3"/>
                </a:solidFill>
                <a:latin typeface="Slack-Lato"/>
              </a:rPr>
              <a:t>Autostereoscopy</a:t>
            </a:r>
            <a:endParaRPr lang="en-GB" sz="2000" dirty="0">
              <a:solidFill>
                <a:srgbClr val="D1D2D3"/>
              </a:solidFill>
              <a:latin typeface="Slack-La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03566B-481F-7240-BACE-8AB024ECE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884" y="1536790"/>
            <a:ext cx="3820485" cy="34101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EE0B64-9CD0-8940-9B55-36F33B9D5620}"/>
              </a:ext>
            </a:extLst>
          </p:cNvPr>
          <p:cNvSpPr/>
          <p:nvPr/>
        </p:nvSpPr>
        <p:spPr>
          <a:xfrm>
            <a:off x="7494619" y="4946975"/>
            <a:ext cx="216437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/>
              <a:t>https://www.kula3d.com/how-to-use-the-cross-eyed-method</a:t>
            </a: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96DC9B2B-1624-134C-9BE2-2328D0A737FA}"/>
              </a:ext>
            </a:extLst>
          </p:cNvPr>
          <p:cNvSpPr/>
          <p:nvPr/>
        </p:nvSpPr>
        <p:spPr>
          <a:xfrm>
            <a:off x="1548356" y="1456472"/>
            <a:ext cx="2785105" cy="1111799"/>
          </a:xfrm>
          <a:prstGeom prst="frame">
            <a:avLst>
              <a:gd name="adj1" fmla="val 1729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28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A64F6-67B2-5F2B-F690-6A6D3857A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demand: Shadow maps</a:t>
            </a:r>
          </a:p>
        </p:txBody>
      </p:sp>
    </p:spTree>
    <p:extLst>
      <p:ext uri="{BB962C8B-B14F-4D97-AF65-F5344CB8AC3E}">
        <p14:creationId xmlns:p14="http://schemas.microsoft.com/office/powerpoint/2010/main" val="383202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F1C0A-32DD-1B4D-B787-6AA32BD0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displays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334C36-05E4-4646-BFB4-D52A2CB80D4E}"/>
              </a:ext>
            </a:extLst>
          </p:cNvPr>
          <p:cNvSpPr/>
          <p:nvPr/>
        </p:nvSpPr>
        <p:spPr>
          <a:xfrm>
            <a:off x="1656521" y="1531477"/>
            <a:ext cx="6096000" cy="46782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Side-by-side images</a:t>
            </a:r>
          </a:p>
          <a:p>
            <a:pPr marL="742950" lvl="1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wall-eyed</a:t>
            </a:r>
          </a:p>
          <a:p>
            <a:pPr marL="742950" lvl="1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cross-eyed</a:t>
            </a:r>
          </a:p>
          <a:p>
            <a:pPr lvl="1"/>
            <a:endParaRPr lang="en-GB" sz="2000" dirty="0">
              <a:solidFill>
                <a:srgbClr val="D1D2D3"/>
              </a:solidFill>
              <a:latin typeface="Slack-Lato"/>
            </a:endParaRP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Stereoscopes</a:t>
            </a:r>
          </a:p>
          <a:p>
            <a:pPr marL="285750" indent="-285750">
              <a:buFontTx/>
              <a:buChar char="-"/>
            </a:pPr>
            <a:endParaRPr lang="en-GB" sz="2000" dirty="0">
              <a:solidFill>
                <a:srgbClr val="D1D2D3"/>
              </a:solidFill>
              <a:latin typeface="Slack-Lato"/>
            </a:endParaRP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Anaglyphs</a:t>
            </a:r>
          </a:p>
          <a:p>
            <a:pPr marL="285750" indent="-285750">
              <a:buFontTx/>
              <a:buChar char="-"/>
            </a:pPr>
            <a:endParaRPr lang="en-GB" sz="2000" dirty="0">
              <a:solidFill>
                <a:srgbClr val="D1D2D3"/>
              </a:solidFill>
              <a:latin typeface="Slack-Lato"/>
            </a:endParaRP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Polarisation</a:t>
            </a:r>
          </a:p>
          <a:p>
            <a:pPr marL="285750" indent="-285750">
              <a:buFontTx/>
              <a:buChar char="-"/>
            </a:pPr>
            <a:endParaRPr lang="en-GB" sz="2000" dirty="0">
              <a:solidFill>
                <a:srgbClr val="D1D2D3"/>
              </a:solidFill>
              <a:latin typeface="Slack-Lato"/>
            </a:endParaRP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Eclipse (active shutters)</a:t>
            </a:r>
          </a:p>
          <a:p>
            <a:pPr marL="285750" indent="-285750">
              <a:buFontTx/>
              <a:buChar char="-"/>
            </a:pPr>
            <a:endParaRPr lang="en-GB" sz="2000" dirty="0">
              <a:solidFill>
                <a:srgbClr val="D1D2D3"/>
              </a:solidFill>
              <a:latin typeface="Slack-Lato"/>
            </a:endParaRP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Interference</a:t>
            </a:r>
          </a:p>
          <a:p>
            <a:pPr marL="285750" indent="-285750">
              <a:buFontTx/>
              <a:buChar char="-"/>
            </a:pPr>
            <a:endParaRPr lang="en-GB" sz="2000" dirty="0">
              <a:solidFill>
                <a:srgbClr val="D1D2D3"/>
              </a:solidFill>
              <a:latin typeface="Slack-Lato"/>
            </a:endParaRPr>
          </a:p>
          <a:p>
            <a:pPr marL="285750" indent="-285750">
              <a:buFontTx/>
              <a:buChar char="-"/>
            </a:pPr>
            <a:r>
              <a:rPr lang="en-GB" sz="2000" dirty="0" err="1">
                <a:solidFill>
                  <a:srgbClr val="D1D2D3"/>
                </a:solidFill>
                <a:latin typeface="Slack-Lato"/>
              </a:rPr>
              <a:t>Autostereoscopy</a:t>
            </a:r>
            <a:endParaRPr lang="en-GB" sz="2000" dirty="0">
              <a:solidFill>
                <a:srgbClr val="D1D2D3"/>
              </a:solidFill>
              <a:latin typeface="Slack-La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03566B-481F-7240-BACE-8AB024ECE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6563" y="-3801560"/>
            <a:ext cx="3820485" cy="3410185"/>
          </a:xfrm>
          <a:prstGeom prst="rect">
            <a:avLst/>
          </a:prstGeom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971D65A2-B615-CB47-A61A-4003D94DE0BA}"/>
              </a:ext>
            </a:extLst>
          </p:cNvPr>
          <p:cNvSpPr/>
          <p:nvPr/>
        </p:nvSpPr>
        <p:spPr>
          <a:xfrm>
            <a:off x="1548356" y="2696877"/>
            <a:ext cx="2785105" cy="499548"/>
          </a:xfrm>
          <a:prstGeom prst="frame">
            <a:avLst>
              <a:gd name="adj1" fmla="val 1729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9D6C64-371B-3541-A042-6FB73713B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157" y="1612841"/>
            <a:ext cx="2794000" cy="1536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FE6469-48E7-C348-8BB0-6EA4AADB3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5148" y="1612841"/>
            <a:ext cx="2794000" cy="1981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1BA7EA-F17F-754C-9ADC-28A5046D81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4814" y="3230905"/>
            <a:ext cx="2792343" cy="27559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C1B091-32A6-644D-8D32-09DD7B09B565}"/>
              </a:ext>
            </a:extLst>
          </p:cNvPr>
          <p:cNvSpPr txBox="1"/>
          <p:nvPr/>
        </p:nvSpPr>
        <p:spPr>
          <a:xfrm>
            <a:off x="8575148" y="3870579"/>
            <a:ext cx="201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</a:t>
            </a:r>
            <a:r>
              <a:rPr lang="en-US" baseline="30000" dirty="0"/>
              <a:t>th</a:t>
            </a:r>
            <a:r>
              <a:rPr lang="en-US" dirty="0"/>
              <a:t> century </a:t>
            </a:r>
          </a:p>
        </p:txBody>
      </p:sp>
    </p:spTree>
    <p:extLst>
      <p:ext uri="{BB962C8B-B14F-4D97-AF65-F5344CB8AC3E}">
        <p14:creationId xmlns:p14="http://schemas.microsoft.com/office/powerpoint/2010/main" val="3657472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F1C0A-32DD-1B4D-B787-6AA32BD0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displays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334C36-05E4-4646-BFB4-D52A2CB80D4E}"/>
              </a:ext>
            </a:extLst>
          </p:cNvPr>
          <p:cNvSpPr/>
          <p:nvPr/>
        </p:nvSpPr>
        <p:spPr>
          <a:xfrm>
            <a:off x="1656521" y="1531477"/>
            <a:ext cx="6096000" cy="46782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Side-by-side images</a:t>
            </a:r>
          </a:p>
          <a:p>
            <a:pPr marL="742950" lvl="1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wall-eyed</a:t>
            </a:r>
          </a:p>
          <a:p>
            <a:pPr marL="742950" lvl="1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cross-eyed</a:t>
            </a:r>
          </a:p>
          <a:p>
            <a:pPr lvl="1"/>
            <a:endParaRPr lang="en-GB" sz="2000" dirty="0">
              <a:solidFill>
                <a:srgbClr val="D1D2D3"/>
              </a:solidFill>
              <a:latin typeface="Slack-Lato"/>
            </a:endParaRP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Stereoscopes</a:t>
            </a:r>
          </a:p>
          <a:p>
            <a:pPr marL="285750" indent="-285750">
              <a:buFontTx/>
              <a:buChar char="-"/>
            </a:pPr>
            <a:endParaRPr lang="en-GB" sz="2000" dirty="0">
              <a:solidFill>
                <a:srgbClr val="D1D2D3"/>
              </a:solidFill>
              <a:latin typeface="Slack-Lato"/>
            </a:endParaRP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Anaglyphs</a:t>
            </a:r>
          </a:p>
          <a:p>
            <a:pPr marL="285750" indent="-285750">
              <a:buFontTx/>
              <a:buChar char="-"/>
            </a:pPr>
            <a:endParaRPr lang="en-GB" sz="2000" dirty="0">
              <a:solidFill>
                <a:srgbClr val="D1D2D3"/>
              </a:solidFill>
              <a:latin typeface="Slack-Lato"/>
            </a:endParaRP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Polarisation</a:t>
            </a:r>
          </a:p>
          <a:p>
            <a:pPr marL="285750" indent="-285750">
              <a:buFontTx/>
              <a:buChar char="-"/>
            </a:pPr>
            <a:endParaRPr lang="en-GB" sz="2000" dirty="0">
              <a:solidFill>
                <a:srgbClr val="D1D2D3"/>
              </a:solidFill>
              <a:latin typeface="Slack-Lato"/>
            </a:endParaRP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Eclipse (active shutters)</a:t>
            </a:r>
          </a:p>
          <a:p>
            <a:pPr marL="285750" indent="-285750">
              <a:buFontTx/>
              <a:buChar char="-"/>
            </a:pPr>
            <a:endParaRPr lang="en-GB" sz="2000" dirty="0">
              <a:solidFill>
                <a:srgbClr val="D1D2D3"/>
              </a:solidFill>
              <a:latin typeface="Slack-Lato"/>
            </a:endParaRP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Interference</a:t>
            </a:r>
          </a:p>
          <a:p>
            <a:pPr marL="285750" indent="-285750">
              <a:buFontTx/>
              <a:buChar char="-"/>
            </a:pPr>
            <a:endParaRPr lang="en-GB" sz="2000" dirty="0">
              <a:solidFill>
                <a:srgbClr val="D1D2D3"/>
              </a:solidFill>
              <a:latin typeface="Slack-Lato"/>
            </a:endParaRPr>
          </a:p>
          <a:p>
            <a:pPr marL="285750" indent="-285750">
              <a:buFontTx/>
              <a:buChar char="-"/>
            </a:pPr>
            <a:r>
              <a:rPr lang="en-GB" sz="2000" dirty="0" err="1">
                <a:solidFill>
                  <a:srgbClr val="D1D2D3"/>
                </a:solidFill>
                <a:latin typeface="Slack-Lato"/>
              </a:rPr>
              <a:t>Autostereoscopy</a:t>
            </a:r>
            <a:endParaRPr lang="en-GB" sz="2000" dirty="0">
              <a:solidFill>
                <a:srgbClr val="D1D2D3"/>
              </a:solidFill>
              <a:latin typeface="Slack-Lato"/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971D65A2-B615-CB47-A61A-4003D94DE0BA}"/>
              </a:ext>
            </a:extLst>
          </p:cNvPr>
          <p:cNvSpPr/>
          <p:nvPr/>
        </p:nvSpPr>
        <p:spPr>
          <a:xfrm>
            <a:off x="1548356" y="3317080"/>
            <a:ext cx="2785105" cy="499548"/>
          </a:xfrm>
          <a:prstGeom prst="frame">
            <a:avLst>
              <a:gd name="adj1" fmla="val 1729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9D6C64-371B-3541-A042-6FB73713B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549" y="-1574032"/>
            <a:ext cx="2794000" cy="1536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FE6469-48E7-C348-8BB0-6EA4AADB3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688" y="-2018532"/>
            <a:ext cx="2794000" cy="1981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1BA7EA-F17F-754C-9ADC-28A5046D8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391" y="6975968"/>
            <a:ext cx="2792343" cy="27559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2A75B8-244C-A343-8966-E826AA17A1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0391" y="1322392"/>
            <a:ext cx="6048292" cy="47857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184AC3-7D04-C047-AEC5-970C1A5FB3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9903" y="4888517"/>
            <a:ext cx="1679050" cy="106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73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F1C0A-32DD-1B4D-B787-6AA32BD0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displays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334C36-05E4-4646-BFB4-D52A2CB80D4E}"/>
              </a:ext>
            </a:extLst>
          </p:cNvPr>
          <p:cNvSpPr/>
          <p:nvPr/>
        </p:nvSpPr>
        <p:spPr>
          <a:xfrm>
            <a:off x="1656521" y="1531477"/>
            <a:ext cx="6096000" cy="46782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Side-by-side images</a:t>
            </a:r>
          </a:p>
          <a:p>
            <a:pPr marL="742950" lvl="1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wall-eyed</a:t>
            </a:r>
          </a:p>
          <a:p>
            <a:pPr marL="742950" lvl="1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cross-eyed</a:t>
            </a:r>
          </a:p>
          <a:p>
            <a:pPr lvl="1"/>
            <a:endParaRPr lang="en-GB" sz="2000" dirty="0">
              <a:solidFill>
                <a:srgbClr val="D1D2D3"/>
              </a:solidFill>
              <a:latin typeface="Slack-Lato"/>
            </a:endParaRP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Stereoscopes</a:t>
            </a:r>
          </a:p>
          <a:p>
            <a:pPr marL="285750" indent="-285750">
              <a:buFontTx/>
              <a:buChar char="-"/>
            </a:pPr>
            <a:endParaRPr lang="en-GB" sz="2000" dirty="0">
              <a:solidFill>
                <a:srgbClr val="D1D2D3"/>
              </a:solidFill>
              <a:latin typeface="Slack-Lato"/>
            </a:endParaRP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Anaglyphs</a:t>
            </a:r>
          </a:p>
          <a:p>
            <a:pPr marL="285750" indent="-285750">
              <a:buFontTx/>
              <a:buChar char="-"/>
            </a:pPr>
            <a:endParaRPr lang="en-GB" sz="2000" dirty="0">
              <a:solidFill>
                <a:srgbClr val="D1D2D3"/>
              </a:solidFill>
              <a:latin typeface="Slack-Lato"/>
            </a:endParaRP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Polarisation</a:t>
            </a:r>
          </a:p>
          <a:p>
            <a:pPr marL="285750" indent="-285750">
              <a:buFontTx/>
              <a:buChar char="-"/>
            </a:pPr>
            <a:endParaRPr lang="en-GB" sz="2000" dirty="0">
              <a:solidFill>
                <a:srgbClr val="D1D2D3"/>
              </a:solidFill>
              <a:latin typeface="Slack-Lato"/>
            </a:endParaRP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Eclipse (active shutters)</a:t>
            </a:r>
          </a:p>
          <a:p>
            <a:pPr marL="285750" indent="-285750">
              <a:buFontTx/>
              <a:buChar char="-"/>
            </a:pPr>
            <a:endParaRPr lang="en-GB" sz="2000" dirty="0">
              <a:solidFill>
                <a:srgbClr val="D1D2D3"/>
              </a:solidFill>
              <a:latin typeface="Slack-Lato"/>
            </a:endParaRP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Interference</a:t>
            </a:r>
          </a:p>
          <a:p>
            <a:pPr marL="285750" indent="-285750">
              <a:buFontTx/>
              <a:buChar char="-"/>
            </a:pPr>
            <a:endParaRPr lang="en-GB" sz="2000" dirty="0">
              <a:solidFill>
                <a:srgbClr val="D1D2D3"/>
              </a:solidFill>
              <a:latin typeface="Slack-Lato"/>
            </a:endParaRPr>
          </a:p>
          <a:p>
            <a:pPr marL="285750" indent="-285750">
              <a:buFontTx/>
              <a:buChar char="-"/>
            </a:pPr>
            <a:r>
              <a:rPr lang="en-GB" sz="2000" dirty="0" err="1">
                <a:solidFill>
                  <a:srgbClr val="D1D2D3"/>
                </a:solidFill>
                <a:latin typeface="Slack-Lato"/>
              </a:rPr>
              <a:t>Autostereoscopy</a:t>
            </a:r>
            <a:endParaRPr lang="en-GB" sz="2000" dirty="0">
              <a:solidFill>
                <a:srgbClr val="D1D2D3"/>
              </a:solidFill>
              <a:latin typeface="Slack-Lato"/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971D65A2-B615-CB47-A61A-4003D94DE0BA}"/>
              </a:ext>
            </a:extLst>
          </p:cNvPr>
          <p:cNvSpPr/>
          <p:nvPr/>
        </p:nvSpPr>
        <p:spPr>
          <a:xfrm>
            <a:off x="1548356" y="3937283"/>
            <a:ext cx="2785105" cy="499548"/>
          </a:xfrm>
          <a:prstGeom prst="frame">
            <a:avLst>
              <a:gd name="adj1" fmla="val 1729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2A75B8-244C-A343-8966-E826AA17A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708" y="-4877961"/>
            <a:ext cx="6048292" cy="47857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184AC3-7D04-C047-AEC5-970C1A5FB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9190" y="6953415"/>
            <a:ext cx="1679050" cy="10684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DF8B3B-6E41-D747-BAC8-2AE00499E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7307" y="1603943"/>
            <a:ext cx="5740250" cy="25831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6A5B79-7EBD-7F4E-A10D-887FFCEE6D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7307" y="4436831"/>
            <a:ext cx="2794000" cy="2095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D2B7A0E-0820-5049-AF5C-580CD569413E}"/>
              </a:ext>
            </a:extLst>
          </p:cNvPr>
          <p:cNvSpPr txBox="1"/>
          <p:nvPr/>
        </p:nvSpPr>
        <p:spPr>
          <a:xfrm>
            <a:off x="8304805" y="6209681"/>
            <a:ext cx="2230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circularly </a:t>
            </a:r>
            <a:r>
              <a:rPr lang="en-US" dirty="0" err="1"/>
              <a:t>polarised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420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F1C0A-32DD-1B4D-B787-6AA32BD0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displays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334C36-05E4-4646-BFB4-D52A2CB80D4E}"/>
              </a:ext>
            </a:extLst>
          </p:cNvPr>
          <p:cNvSpPr/>
          <p:nvPr/>
        </p:nvSpPr>
        <p:spPr>
          <a:xfrm>
            <a:off x="1656521" y="1531477"/>
            <a:ext cx="6096000" cy="46782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Side-by-side images</a:t>
            </a:r>
          </a:p>
          <a:p>
            <a:pPr marL="742950" lvl="1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wall-eyed</a:t>
            </a:r>
          </a:p>
          <a:p>
            <a:pPr marL="742950" lvl="1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cross-eyed</a:t>
            </a:r>
          </a:p>
          <a:p>
            <a:pPr lvl="1"/>
            <a:endParaRPr lang="en-GB" sz="2000" dirty="0">
              <a:solidFill>
                <a:srgbClr val="D1D2D3"/>
              </a:solidFill>
              <a:latin typeface="Slack-Lato"/>
            </a:endParaRP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Stereoscopes</a:t>
            </a:r>
          </a:p>
          <a:p>
            <a:pPr marL="285750" indent="-285750">
              <a:buFontTx/>
              <a:buChar char="-"/>
            </a:pPr>
            <a:endParaRPr lang="en-GB" sz="2000" dirty="0">
              <a:solidFill>
                <a:srgbClr val="D1D2D3"/>
              </a:solidFill>
              <a:latin typeface="Slack-Lato"/>
            </a:endParaRP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Anaglyphs</a:t>
            </a:r>
          </a:p>
          <a:p>
            <a:pPr marL="285750" indent="-285750">
              <a:buFontTx/>
              <a:buChar char="-"/>
            </a:pPr>
            <a:endParaRPr lang="en-GB" sz="2000" dirty="0">
              <a:solidFill>
                <a:srgbClr val="D1D2D3"/>
              </a:solidFill>
              <a:latin typeface="Slack-Lato"/>
            </a:endParaRP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Polarisation</a:t>
            </a:r>
          </a:p>
          <a:p>
            <a:pPr marL="285750" indent="-285750">
              <a:buFontTx/>
              <a:buChar char="-"/>
            </a:pPr>
            <a:endParaRPr lang="en-GB" sz="2000" dirty="0">
              <a:solidFill>
                <a:srgbClr val="D1D2D3"/>
              </a:solidFill>
              <a:latin typeface="Slack-Lato"/>
            </a:endParaRP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Eclipse (active shutters)</a:t>
            </a:r>
          </a:p>
          <a:p>
            <a:pPr marL="285750" indent="-285750">
              <a:buFontTx/>
              <a:buChar char="-"/>
            </a:pPr>
            <a:endParaRPr lang="en-GB" sz="2000" dirty="0">
              <a:solidFill>
                <a:srgbClr val="D1D2D3"/>
              </a:solidFill>
              <a:latin typeface="Slack-Lato"/>
            </a:endParaRP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Interference</a:t>
            </a:r>
          </a:p>
          <a:p>
            <a:pPr marL="285750" indent="-285750">
              <a:buFontTx/>
              <a:buChar char="-"/>
            </a:pPr>
            <a:endParaRPr lang="en-GB" sz="2000" dirty="0">
              <a:solidFill>
                <a:srgbClr val="D1D2D3"/>
              </a:solidFill>
              <a:latin typeface="Slack-Lato"/>
            </a:endParaRPr>
          </a:p>
          <a:p>
            <a:pPr marL="285750" indent="-285750">
              <a:buFontTx/>
              <a:buChar char="-"/>
            </a:pPr>
            <a:r>
              <a:rPr lang="en-GB" sz="2000" dirty="0" err="1">
                <a:solidFill>
                  <a:srgbClr val="D1D2D3"/>
                </a:solidFill>
                <a:latin typeface="Slack-Lato"/>
              </a:rPr>
              <a:t>Autostereoscopy</a:t>
            </a:r>
            <a:endParaRPr lang="en-GB" sz="2000" dirty="0">
              <a:solidFill>
                <a:srgbClr val="D1D2D3"/>
              </a:solidFill>
              <a:latin typeface="Slack-Lato"/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971D65A2-B615-CB47-A61A-4003D94DE0BA}"/>
              </a:ext>
            </a:extLst>
          </p:cNvPr>
          <p:cNvSpPr/>
          <p:nvPr/>
        </p:nvSpPr>
        <p:spPr>
          <a:xfrm>
            <a:off x="1548355" y="4565437"/>
            <a:ext cx="3039547" cy="499548"/>
          </a:xfrm>
          <a:prstGeom prst="frame">
            <a:avLst>
              <a:gd name="adj1" fmla="val 1729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DF8B3B-6E41-D747-BAC8-2AE00499E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461" y="-2835438"/>
            <a:ext cx="5740250" cy="25831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6A5B79-7EBD-7F4E-A10D-887FFCEE6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521" y="6965346"/>
            <a:ext cx="2794000" cy="209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D5AA37-5FED-0246-928B-50C7B11B6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162" y="2057002"/>
            <a:ext cx="2613328" cy="137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3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F1C0A-32DD-1B4D-B787-6AA32BD0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displays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334C36-05E4-4646-BFB4-D52A2CB80D4E}"/>
              </a:ext>
            </a:extLst>
          </p:cNvPr>
          <p:cNvSpPr/>
          <p:nvPr/>
        </p:nvSpPr>
        <p:spPr>
          <a:xfrm>
            <a:off x="1656521" y="1531477"/>
            <a:ext cx="6096000" cy="46782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Side-by-side images</a:t>
            </a:r>
          </a:p>
          <a:p>
            <a:pPr marL="742950" lvl="1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wall-eyed</a:t>
            </a:r>
          </a:p>
          <a:p>
            <a:pPr marL="742950" lvl="1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cross-eyed</a:t>
            </a:r>
          </a:p>
          <a:p>
            <a:pPr lvl="1"/>
            <a:endParaRPr lang="en-GB" sz="2000" dirty="0">
              <a:solidFill>
                <a:srgbClr val="D1D2D3"/>
              </a:solidFill>
              <a:latin typeface="Slack-Lato"/>
            </a:endParaRP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Stereoscopes</a:t>
            </a:r>
          </a:p>
          <a:p>
            <a:pPr marL="285750" indent="-285750">
              <a:buFontTx/>
              <a:buChar char="-"/>
            </a:pPr>
            <a:endParaRPr lang="en-GB" sz="2000" dirty="0">
              <a:solidFill>
                <a:srgbClr val="D1D2D3"/>
              </a:solidFill>
              <a:latin typeface="Slack-Lato"/>
            </a:endParaRP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Anaglyphs</a:t>
            </a:r>
          </a:p>
          <a:p>
            <a:pPr marL="285750" indent="-285750">
              <a:buFontTx/>
              <a:buChar char="-"/>
            </a:pPr>
            <a:endParaRPr lang="en-GB" sz="2000" dirty="0">
              <a:solidFill>
                <a:srgbClr val="D1D2D3"/>
              </a:solidFill>
              <a:latin typeface="Slack-Lato"/>
            </a:endParaRP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Polarisation</a:t>
            </a:r>
          </a:p>
          <a:p>
            <a:pPr marL="285750" indent="-285750">
              <a:buFontTx/>
              <a:buChar char="-"/>
            </a:pPr>
            <a:endParaRPr lang="en-GB" sz="2000" dirty="0">
              <a:solidFill>
                <a:srgbClr val="D1D2D3"/>
              </a:solidFill>
              <a:latin typeface="Slack-Lato"/>
            </a:endParaRP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Eclipse (active shutters)</a:t>
            </a:r>
          </a:p>
          <a:p>
            <a:pPr marL="285750" indent="-285750">
              <a:buFontTx/>
              <a:buChar char="-"/>
            </a:pPr>
            <a:endParaRPr lang="en-GB" sz="2000" dirty="0">
              <a:solidFill>
                <a:srgbClr val="D1D2D3"/>
              </a:solidFill>
              <a:latin typeface="Slack-Lato"/>
            </a:endParaRP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Chromatic/Interference</a:t>
            </a:r>
          </a:p>
          <a:p>
            <a:pPr marL="285750" indent="-285750">
              <a:buFontTx/>
              <a:buChar char="-"/>
            </a:pPr>
            <a:endParaRPr lang="en-GB" sz="2000" dirty="0">
              <a:solidFill>
                <a:srgbClr val="D1D2D3"/>
              </a:solidFill>
              <a:latin typeface="Slack-Lato"/>
            </a:endParaRPr>
          </a:p>
          <a:p>
            <a:pPr marL="285750" indent="-285750">
              <a:buFontTx/>
              <a:buChar char="-"/>
            </a:pPr>
            <a:r>
              <a:rPr lang="en-GB" sz="2000" dirty="0" err="1">
                <a:solidFill>
                  <a:srgbClr val="D1D2D3"/>
                </a:solidFill>
                <a:latin typeface="Slack-Lato"/>
              </a:rPr>
              <a:t>Autostereoscopy</a:t>
            </a:r>
            <a:endParaRPr lang="en-GB" sz="2000" dirty="0">
              <a:solidFill>
                <a:srgbClr val="D1D2D3"/>
              </a:solidFill>
              <a:latin typeface="Slack-Lato"/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971D65A2-B615-CB47-A61A-4003D94DE0BA}"/>
              </a:ext>
            </a:extLst>
          </p:cNvPr>
          <p:cNvSpPr/>
          <p:nvPr/>
        </p:nvSpPr>
        <p:spPr>
          <a:xfrm>
            <a:off x="1548355" y="5169738"/>
            <a:ext cx="3039547" cy="499548"/>
          </a:xfrm>
          <a:prstGeom prst="frame">
            <a:avLst>
              <a:gd name="adj1" fmla="val 1729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D5AA37-5FED-0246-928B-50C7B11B6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441" y="-1549686"/>
            <a:ext cx="2613328" cy="13719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AC54E9-A1E2-0649-96F4-7F6ED3847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441" y="1366834"/>
            <a:ext cx="2563181" cy="50074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82DAEB-9DC7-7D4E-BCF6-5444F23EC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392389" y="2674641"/>
            <a:ext cx="4394420" cy="21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92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F1C0A-32DD-1B4D-B787-6AA32BD0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displays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334C36-05E4-4646-BFB4-D52A2CB80D4E}"/>
              </a:ext>
            </a:extLst>
          </p:cNvPr>
          <p:cNvSpPr/>
          <p:nvPr/>
        </p:nvSpPr>
        <p:spPr>
          <a:xfrm>
            <a:off x="1656521" y="1531477"/>
            <a:ext cx="6096000" cy="46782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Side-by-side images</a:t>
            </a:r>
          </a:p>
          <a:p>
            <a:pPr marL="742950" lvl="1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wall-eyed</a:t>
            </a:r>
          </a:p>
          <a:p>
            <a:pPr marL="742950" lvl="1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cross-eyed</a:t>
            </a:r>
          </a:p>
          <a:p>
            <a:pPr lvl="1"/>
            <a:endParaRPr lang="en-GB" sz="2000" dirty="0">
              <a:solidFill>
                <a:srgbClr val="D1D2D3"/>
              </a:solidFill>
              <a:latin typeface="Slack-Lato"/>
            </a:endParaRP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Stereoscopes</a:t>
            </a:r>
          </a:p>
          <a:p>
            <a:pPr marL="285750" indent="-285750">
              <a:buFontTx/>
              <a:buChar char="-"/>
            </a:pPr>
            <a:endParaRPr lang="en-GB" sz="2000" dirty="0">
              <a:solidFill>
                <a:srgbClr val="D1D2D3"/>
              </a:solidFill>
              <a:latin typeface="Slack-Lato"/>
            </a:endParaRP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Anaglyphs</a:t>
            </a:r>
          </a:p>
          <a:p>
            <a:pPr marL="285750" indent="-285750">
              <a:buFontTx/>
              <a:buChar char="-"/>
            </a:pPr>
            <a:endParaRPr lang="en-GB" sz="2000" dirty="0">
              <a:solidFill>
                <a:srgbClr val="D1D2D3"/>
              </a:solidFill>
              <a:latin typeface="Slack-Lato"/>
            </a:endParaRP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Polarisation</a:t>
            </a:r>
          </a:p>
          <a:p>
            <a:pPr marL="285750" indent="-285750">
              <a:buFontTx/>
              <a:buChar char="-"/>
            </a:pPr>
            <a:endParaRPr lang="en-GB" sz="2000" dirty="0">
              <a:solidFill>
                <a:srgbClr val="D1D2D3"/>
              </a:solidFill>
              <a:latin typeface="Slack-Lato"/>
            </a:endParaRP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Eclipse (active shutters)</a:t>
            </a:r>
          </a:p>
          <a:p>
            <a:pPr marL="285750" indent="-285750">
              <a:buFontTx/>
              <a:buChar char="-"/>
            </a:pPr>
            <a:endParaRPr lang="en-GB" sz="2000" dirty="0">
              <a:solidFill>
                <a:srgbClr val="D1D2D3"/>
              </a:solidFill>
              <a:latin typeface="Slack-Lato"/>
            </a:endParaRP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rgbClr val="D1D2D3"/>
                </a:solidFill>
                <a:latin typeface="Slack-Lato"/>
              </a:rPr>
              <a:t>Chromatic/Interference</a:t>
            </a:r>
          </a:p>
          <a:p>
            <a:pPr marL="285750" indent="-285750">
              <a:buFontTx/>
              <a:buChar char="-"/>
            </a:pPr>
            <a:endParaRPr lang="en-GB" sz="2000" dirty="0">
              <a:solidFill>
                <a:srgbClr val="D1D2D3"/>
              </a:solidFill>
              <a:latin typeface="Slack-Lato"/>
            </a:endParaRPr>
          </a:p>
          <a:p>
            <a:pPr marL="285750" indent="-285750">
              <a:buFontTx/>
              <a:buChar char="-"/>
            </a:pPr>
            <a:r>
              <a:rPr lang="en-GB" sz="2000" dirty="0" err="1">
                <a:solidFill>
                  <a:srgbClr val="D1D2D3"/>
                </a:solidFill>
                <a:latin typeface="Slack-Lato"/>
              </a:rPr>
              <a:t>Autostereoscopy</a:t>
            </a:r>
            <a:endParaRPr lang="en-GB" sz="2000" dirty="0">
              <a:solidFill>
                <a:srgbClr val="D1D2D3"/>
              </a:solidFill>
              <a:latin typeface="Slack-Lato"/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971D65A2-B615-CB47-A61A-4003D94DE0BA}"/>
              </a:ext>
            </a:extLst>
          </p:cNvPr>
          <p:cNvSpPr/>
          <p:nvPr/>
        </p:nvSpPr>
        <p:spPr>
          <a:xfrm>
            <a:off x="1548355" y="5781990"/>
            <a:ext cx="3039547" cy="499548"/>
          </a:xfrm>
          <a:prstGeom prst="frame">
            <a:avLst>
              <a:gd name="adj1" fmla="val 1729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D5AA37-5FED-0246-928B-50C7B11B6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441" y="-1549686"/>
            <a:ext cx="2613328" cy="1371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179550-19F8-2847-ADC4-EFC850E31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630" y="2324766"/>
            <a:ext cx="4744278" cy="270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30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F1C0A-32DD-1B4D-B787-6AA32BD0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Holographic displays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445406-CAEF-A644-AF86-FA13F04CA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422" y="1606715"/>
            <a:ext cx="5778500" cy="317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170DA7-A6A5-9646-B585-6FF3314FC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78" y="1606715"/>
            <a:ext cx="5677152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5481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F1C0A-32DD-1B4D-B787-6AA32BD0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 mounted displays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A5D7B9-F9B4-9244-BB3F-DEF80778D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76" y="336624"/>
            <a:ext cx="1355952" cy="75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28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D4B13-1928-6840-B2E4-2DD0012F3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VR systems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45B0F1-2D99-D740-89C0-9046B5E2E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399" y="1533368"/>
            <a:ext cx="3429004" cy="192024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593C15B-16B7-7944-ADF8-F7FC0C814102}"/>
              </a:ext>
            </a:extLst>
          </p:cNvPr>
          <p:cNvGrpSpPr/>
          <p:nvPr/>
        </p:nvGrpSpPr>
        <p:grpSpPr>
          <a:xfrm>
            <a:off x="5682464" y="1508758"/>
            <a:ext cx="6382534" cy="1920242"/>
            <a:chOff x="5537209" y="1274790"/>
            <a:chExt cx="6382534" cy="192024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5879C26-EE9D-194A-A4F9-AF6652BAF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37209" y="1274790"/>
              <a:ext cx="3549076" cy="192024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0CE7FEB-6EFC-FA45-B9E0-0CB4583E6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86285" y="1274790"/>
              <a:ext cx="2833458" cy="1899632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1FC8313-8265-4943-B24E-B19E9FED2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832" y="1533368"/>
            <a:ext cx="1612602" cy="19231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539EBF-E53A-5742-90B0-756986B1EFF8}"/>
              </a:ext>
            </a:extLst>
          </p:cNvPr>
          <p:cNvSpPr txBox="1"/>
          <p:nvPr/>
        </p:nvSpPr>
        <p:spPr>
          <a:xfrm>
            <a:off x="135172" y="3453610"/>
            <a:ext cx="1773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Human stereo vision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00997D-91F7-6542-ACB6-9B011984C6C0}"/>
              </a:ext>
            </a:extLst>
          </p:cNvPr>
          <p:cNvSpPr txBox="1"/>
          <p:nvPr/>
        </p:nvSpPr>
        <p:spPr>
          <a:xfrm>
            <a:off x="2975114" y="3453610"/>
            <a:ext cx="1773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Display technology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699405-A994-AF4C-A2A8-F7378FAEF90C}"/>
              </a:ext>
            </a:extLst>
          </p:cNvPr>
          <p:cNvSpPr txBox="1"/>
          <p:nvPr/>
        </p:nvSpPr>
        <p:spPr>
          <a:xfrm>
            <a:off x="7443747" y="3453610"/>
            <a:ext cx="3370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Low-latency stereo rendering algorithm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2AFD27A-EFA6-FE4C-8104-6480EBE078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171" y="4250508"/>
            <a:ext cx="1773141" cy="24819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0693E99-0671-9846-AA16-AEFFA6BCC42D}"/>
              </a:ext>
            </a:extLst>
          </p:cNvPr>
          <p:cNvSpPr txBox="1"/>
          <p:nvPr/>
        </p:nvSpPr>
        <p:spPr>
          <a:xfrm>
            <a:off x="2608028" y="6401103"/>
            <a:ext cx="1773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Haptic feedback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6288A54-9DF5-7D41-884B-EE9A75A77B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3434" y="4250508"/>
            <a:ext cx="3145962" cy="21126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A590CC-4DCF-DB49-AD30-34FA8F27A7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2364" y="4250508"/>
            <a:ext cx="3231769" cy="21505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699D3F4-A07E-FC4E-BA01-A198D817B643}"/>
              </a:ext>
            </a:extLst>
          </p:cNvPr>
          <p:cNvSpPr txBox="1"/>
          <p:nvPr/>
        </p:nvSpPr>
        <p:spPr>
          <a:xfrm>
            <a:off x="6573080" y="6399325"/>
            <a:ext cx="1773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VR smell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0D63422-F331-7B45-9E78-6E92EF968E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1539" y="4250507"/>
            <a:ext cx="2148817" cy="214881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00477CD-D24E-6B4A-BB0E-47E98B8D7B32}"/>
              </a:ext>
            </a:extLst>
          </p:cNvPr>
          <p:cNvSpPr txBox="1"/>
          <p:nvPr/>
        </p:nvSpPr>
        <p:spPr>
          <a:xfrm>
            <a:off x="9334832" y="6403719"/>
            <a:ext cx="2219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Stereo/surround sound</a:t>
            </a:r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E4A2C864-F1ED-A14E-AEC7-B10607BE9D64}"/>
              </a:ext>
            </a:extLst>
          </p:cNvPr>
          <p:cNvSpPr/>
          <p:nvPr/>
        </p:nvSpPr>
        <p:spPr>
          <a:xfrm>
            <a:off x="5670170" y="1457882"/>
            <a:ext cx="6402779" cy="1993007"/>
          </a:xfrm>
          <a:prstGeom prst="frame">
            <a:avLst>
              <a:gd name="adj1" fmla="val 4921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27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1B33847-E948-5244-905E-DC762E1660A1}"/>
              </a:ext>
            </a:extLst>
          </p:cNvPr>
          <p:cNvCxnSpPr>
            <a:cxnSpLocks/>
          </p:cNvCxnSpPr>
          <p:nvPr/>
        </p:nvCxnSpPr>
        <p:spPr>
          <a:xfrm flipV="1">
            <a:off x="1301306" y="3813424"/>
            <a:ext cx="9966251" cy="593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73F1C0A-32DD-1B4D-B787-6AA32BD0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rendering for HMDs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E9140F0-F85B-E346-9C4A-5D59976AAC06}"/>
              </a:ext>
            </a:extLst>
          </p:cNvPr>
          <p:cNvGrpSpPr/>
          <p:nvPr/>
        </p:nvGrpSpPr>
        <p:grpSpPr>
          <a:xfrm>
            <a:off x="1009500" y="400181"/>
            <a:ext cx="1776232" cy="421104"/>
            <a:chOff x="5537209" y="1274790"/>
            <a:chExt cx="6382534" cy="192024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10D7482-CA77-6A44-834B-392D3C9A3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37209" y="1274790"/>
              <a:ext cx="3549076" cy="192024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158D50B-C0A0-1848-A439-349B2CCD8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86285" y="1274790"/>
              <a:ext cx="2833458" cy="189963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EA3F5A7-8664-6140-B24F-4B38274E5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6841" y="4901848"/>
            <a:ext cx="1158936" cy="748994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59779D8F-66CA-3F47-9592-4D3F097ED6AE}"/>
              </a:ext>
            </a:extLst>
          </p:cNvPr>
          <p:cNvGrpSpPr/>
          <p:nvPr/>
        </p:nvGrpSpPr>
        <p:grpSpPr>
          <a:xfrm>
            <a:off x="7926579" y="3310270"/>
            <a:ext cx="120502" cy="1033130"/>
            <a:chOff x="7926579" y="3310270"/>
            <a:chExt cx="120502" cy="103313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858426B-0250-3440-BBA5-021E206C0E48}"/>
                </a:ext>
              </a:extLst>
            </p:cNvPr>
            <p:cNvSpPr/>
            <p:nvPr/>
          </p:nvSpPr>
          <p:spPr>
            <a:xfrm>
              <a:off x="7926579" y="3310270"/>
              <a:ext cx="120502" cy="1187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B1335A-3B6A-444B-AF31-90BA7FA0AEE6}"/>
                </a:ext>
              </a:extLst>
            </p:cNvPr>
            <p:cNvSpPr/>
            <p:nvPr/>
          </p:nvSpPr>
          <p:spPr>
            <a:xfrm>
              <a:off x="7926579" y="3462670"/>
              <a:ext cx="120502" cy="1187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8AB10E5-1020-C44C-996F-3AF9E5E5ED1E}"/>
                </a:ext>
              </a:extLst>
            </p:cNvPr>
            <p:cNvSpPr/>
            <p:nvPr/>
          </p:nvSpPr>
          <p:spPr>
            <a:xfrm>
              <a:off x="7926579" y="3615070"/>
              <a:ext cx="120502" cy="1187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2489B52-3A10-FB44-B53D-C7B4777E6A51}"/>
                </a:ext>
              </a:extLst>
            </p:cNvPr>
            <p:cNvSpPr/>
            <p:nvPr/>
          </p:nvSpPr>
          <p:spPr>
            <a:xfrm>
              <a:off x="7926579" y="3767470"/>
              <a:ext cx="120502" cy="1187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E11A01A-9D5E-8D4E-826D-F94D4AC3044A}"/>
                </a:ext>
              </a:extLst>
            </p:cNvPr>
            <p:cNvSpPr/>
            <p:nvPr/>
          </p:nvSpPr>
          <p:spPr>
            <a:xfrm>
              <a:off x="7926579" y="3919870"/>
              <a:ext cx="120502" cy="1187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C60FE6B-0162-8841-8DA3-934E9D94D025}"/>
                </a:ext>
              </a:extLst>
            </p:cNvPr>
            <p:cNvSpPr/>
            <p:nvPr/>
          </p:nvSpPr>
          <p:spPr>
            <a:xfrm>
              <a:off x="7926579" y="4072270"/>
              <a:ext cx="120502" cy="1187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56A71A5-E40E-5C42-8B89-9098A07B0F24}"/>
                </a:ext>
              </a:extLst>
            </p:cNvPr>
            <p:cNvSpPr/>
            <p:nvPr/>
          </p:nvSpPr>
          <p:spPr>
            <a:xfrm>
              <a:off x="7926579" y="4224670"/>
              <a:ext cx="120502" cy="1187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Left Bracket 15">
            <a:extLst>
              <a:ext uri="{FF2B5EF4-FFF2-40B4-BE49-F238E27FC236}">
                <a16:creationId xmlns:a16="http://schemas.microsoft.com/office/drawing/2014/main" id="{1B1BF0F2-2C69-C447-99EB-0B780F444301}"/>
              </a:ext>
            </a:extLst>
          </p:cNvPr>
          <p:cNvSpPr/>
          <p:nvPr/>
        </p:nvSpPr>
        <p:spPr>
          <a:xfrm>
            <a:off x="7753796" y="3118955"/>
            <a:ext cx="345565" cy="1415760"/>
          </a:xfrm>
          <a:prstGeom prst="leftBracket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642F0AF-18FB-9849-B779-F2D996FF8F43}"/>
              </a:ext>
            </a:extLst>
          </p:cNvPr>
          <p:cNvGrpSpPr/>
          <p:nvPr/>
        </p:nvGrpSpPr>
        <p:grpSpPr>
          <a:xfrm>
            <a:off x="7097100" y="2648324"/>
            <a:ext cx="4507531" cy="2403491"/>
            <a:chOff x="1354553" y="2872740"/>
            <a:chExt cx="4507531" cy="2403491"/>
          </a:xfrm>
        </p:grpSpPr>
        <p:sp>
          <p:nvSpPr>
            <p:cNvPr id="17" name="Chord 16">
              <a:extLst>
                <a:ext uri="{FF2B5EF4-FFF2-40B4-BE49-F238E27FC236}">
                  <a16:creationId xmlns:a16="http://schemas.microsoft.com/office/drawing/2014/main" id="{8D485012-5AFC-1746-B5D6-A8A5433D0126}"/>
                </a:ext>
              </a:extLst>
            </p:cNvPr>
            <p:cNvSpPr/>
            <p:nvPr/>
          </p:nvSpPr>
          <p:spPr>
            <a:xfrm rot="19494408">
              <a:off x="3395331" y="2872740"/>
              <a:ext cx="2466753" cy="2026920"/>
            </a:xfrm>
            <a:prstGeom prst="chord">
              <a:avLst>
                <a:gd name="adj1" fmla="val 10805929"/>
                <a:gd name="adj2" fmla="val 14003704"/>
              </a:avLst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hord 17">
              <a:extLst>
                <a:ext uri="{FF2B5EF4-FFF2-40B4-BE49-F238E27FC236}">
                  <a16:creationId xmlns:a16="http://schemas.microsoft.com/office/drawing/2014/main" id="{6A60D39E-2096-2149-8D09-A074D1994A5B}"/>
                </a:ext>
              </a:extLst>
            </p:cNvPr>
            <p:cNvSpPr/>
            <p:nvPr/>
          </p:nvSpPr>
          <p:spPr>
            <a:xfrm rot="8670776">
              <a:off x="1354553" y="3249311"/>
              <a:ext cx="2466753" cy="2026920"/>
            </a:xfrm>
            <a:prstGeom prst="chord">
              <a:avLst>
                <a:gd name="adj1" fmla="val 10805929"/>
                <a:gd name="adj2" fmla="val 14003704"/>
              </a:avLst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886A069C-94BE-064F-B2F2-12A606ECE5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910" b="-988"/>
          <a:stretch/>
        </p:blipFill>
        <p:spPr>
          <a:xfrm>
            <a:off x="10764418" y="3384517"/>
            <a:ext cx="894904" cy="8202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39E457B-23C6-174B-B01F-63E2CD185F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9893" y="2114666"/>
            <a:ext cx="1372822" cy="768780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8E7E81B-0963-9641-A234-2A24142C7EC3}"/>
              </a:ext>
            </a:extLst>
          </p:cNvPr>
          <p:cNvCxnSpPr>
            <a:stCxn id="15" idx="2"/>
            <a:endCxn id="3" idx="0"/>
          </p:cNvCxnSpPr>
          <p:nvPr/>
        </p:nvCxnSpPr>
        <p:spPr>
          <a:xfrm>
            <a:off x="7986830" y="4343400"/>
            <a:ext cx="509479" cy="558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B630711-EA5B-9D46-A376-2D9D657678A3}"/>
              </a:ext>
            </a:extLst>
          </p:cNvPr>
          <p:cNvSpPr txBox="1"/>
          <p:nvPr/>
        </p:nvSpPr>
        <p:spPr>
          <a:xfrm>
            <a:off x="7916841" y="5615575"/>
            <a:ext cx="15133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micro-display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5C44AC6-7328-054F-A5B0-B6E7E7949BA8}"/>
              </a:ext>
            </a:extLst>
          </p:cNvPr>
          <p:cNvCxnSpPr>
            <a:cxnSpLocks/>
          </p:cNvCxnSpPr>
          <p:nvPr/>
        </p:nvCxnSpPr>
        <p:spPr>
          <a:xfrm>
            <a:off x="7984286" y="3522035"/>
            <a:ext cx="1370223" cy="0"/>
          </a:xfrm>
          <a:prstGeom prst="line">
            <a:avLst/>
          </a:prstGeom>
          <a:ln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80FA001-3F08-DD4B-B145-05D92623D43F}"/>
              </a:ext>
            </a:extLst>
          </p:cNvPr>
          <p:cNvCxnSpPr>
            <a:cxnSpLocks/>
          </p:cNvCxnSpPr>
          <p:nvPr/>
        </p:nvCxnSpPr>
        <p:spPr>
          <a:xfrm flipH="1" flipV="1">
            <a:off x="9349538" y="3522036"/>
            <a:ext cx="1862332" cy="425031"/>
          </a:xfrm>
          <a:prstGeom prst="line">
            <a:avLst/>
          </a:prstGeom>
          <a:ln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25520D6-B0B5-594F-9D65-4018E5179963}"/>
              </a:ext>
            </a:extLst>
          </p:cNvPr>
          <p:cNvCxnSpPr>
            <a:cxnSpLocks/>
          </p:cNvCxnSpPr>
          <p:nvPr/>
        </p:nvCxnSpPr>
        <p:spPr>
          <a:xfrm flipH="1" flipV="1">
            <a:off x="7974480" y="3509641"/>
            <a:ext cx="2628679" cy="668348"/>
          </a:xfrm>
          <a:prstGeom prst="line">
            <a:avLst/>
          </a:prstGeom>
          <a:ln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103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D4B13-1928-6840-B2E4-2DD0012F3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F2D5B1-2B09-B24F-B0B2-C055004E4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8200" y="125508"/>
            <a:ext cx="5795600" cy="66069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64D94C-2BC3-3B45-B023-69FEBE3B5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996" y="125508"/>
            <a:ext cx="1957536" cy="26053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15690D1-6849-134B-A198-5A83CABC6927}"/>
              </a:ext>
            </a:extLst>
          </p:cNvPr>
          <p:cNvSpPr/>
          <p:nvPr/>
        </p:nvSpPr>
        <p:spPr>
          <a:xfrm>
            <a:off x="8993800" y="6470882"/>
            <a:ext cx="290335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virtualspeech.com</a:t>
            </a:r>
            <a:r>
              <a:rPr lang="en-US" sz="1100" dirty="0"/>
              <a:t>/blog/history-of-</a:t>
            </a:r>
            <a:r>
              <a:rPr lang="en-US" sz="1100" dirty="0" err="1"/>
              <a:t>vr</a:t>
            </a:r>
            <a:endParaRPr lang="en-US" sz="11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11D1EA-B2D4-1841-BD7A-A808CA434D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788" r="29307"/>
          <a:stretch/>
        </p:blipFill>
        <p:spPr>
          <a:xfrm>
            <a:off x="8730343" y="862944"/>
            <a:ext cx="2307772" cy="29204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F5AAA7-BB32-7647-938E-3DBF8C6DF2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3765" y="4456953"/>
            <a:ext cx="2873828" cy="1602006"/>
          </a:xfrm>
          <a:prstGeom prst="rect">
            <a:avLst/>
          </a:prstGeom>
        </p:spPr>
      </p:pic>
      <p:pic>
        <p:nvPicPr>
          <p:cNvPr id="1026" name="Picture 2" descr="Hello Apple Vision Pro">
            <a:extLst>
              <a:ext uri="{FF2B5EF4-FFF2-40B4-BE49-F238E27FC236}">
                <a16:creationId xmlns:a16="http://schemas.microsoft.com/office/drawing/2014/main" id="{0F7C4AC0-C14F-8533-2126-1F532AA48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218" y="4861367"/>
            <a:ext cx="3549570" cy="199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9531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1B33847-E948-5244-905E-DC762E1660A1}"/>
              </a:ext>
            </a:extLst>
          </p:cNvPr>
          <p:cNvCxnSpPr>
            <a:cxnSpLocks/>
          </p:cNvCxnSpPr>
          <p:nvPr/>
        </p:nvCxnSpPr>
        <p:spPr>
          <a:xfrm flipV="1">
            <a:off x="1301306" y="3813424"/>
            <a:ext cx="9966251" cy="593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73F1C0A-32DD-1B4D-B787-6AA32BD0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HMDs are simple magnifiers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A3F5A7-8664-6140-B24F-4B38274E5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6841" y="4901848"/>
            <a:ext cx="1158936" cy="748994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59779D8F-66CA-3F47-9592-4D3F097ED6AE}"/>
              </a:ext>
            </a:extLst>
          </p:cNvPr>
          <p:cNvGrpSpPr/>
          <p:nvPr/>
        </p:nvGrpSpPr>
        <p:grpSpPr>
          <a:xfrm>
            <a:off x="7926579" y="3310270"/>
            <a:ext cx="120502" cy="1033130"/>
            <a:chOff x="7926579" y="3310270"/>
            <a:chExt cx="120502" cy="103313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858426B-0250-3440-BBA5-021E206C0E48}"/>
                </a:ext>
              </a:extLst>
            </p:cNvPr>
            <p:cNvSpPr/>
            <p:nvPr/>
          </p:nvSpPr>
          <p:spPr>
            <a:xfrm>
              <a:off x="7926579" y="3310270"/>
              <a:ext cx="120502" cy="1187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B1335A-3B6A-444B-AF31-90BA7FA0AEE6}"/>
                </a:ext>
              </a:extLst>
            </p:cNvPr>
            <p:cNvSpPr/>
            <p:nvPr/>
          </p:nvSpPr>
          <p:spPr>
            <a:xfrm>
              <a:off x="7926579" y="3462670"/>
              <a:ext cx="120502" cy="1187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8AB10E5-1020-C44C-996F-3AF9E5E5ED1E}"/>
                </a:ext>
              </a:extLst>
            </p:cNvPr>
            <p:cNvSpPr/>
            <p:nvPr/>
          </p:nvSpPr>
          <p:spPr>
            <a:xfrm>
              <a:off x="7926579" y="3615070"/>
              <a:ext cx="120502" cy="1187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2489B52-3A10-FB44-B53D-C7B4777E6A51}"/>
                </a:ext>
              </a:extLst>
            </p:cNvPr>
            <p:cNvSpPr/>
            <p:nvPr/>
          </p:nvSpPr>
          <p:spPr>
            <a:xfrm>
              <a:off x="7926579" y="3767470"/>
              <a:ext cx="120502" cy="1187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E11A01A-9D5E-8D4E-826D-F94D4AC3044A}"/>
                </a:ext>
              </a:extLst>
            </p:cNvPr>
            <p:cNvSpPr/>
            <p:nvPr/>
          </p:nvSpPr>
          <p:spPr>
            <a:xfrm>
              <a:off x="7926579" y="3919870"/>
              <a:ext cx="120502" cy="1187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C60FE6B-0162-8841-8DA3-934E9D94D025}"/>
                </a:ext>
              </a:extLst>
            </p:cNvPr>
            <p:cNvSpPr/>
            <p:nvPr/>
          </p:nvSpPr>
          <p:spPr>
            <a:xfrm>
              <a:off x="7926579" y="4072270"/>
              <a:ext cx="120502" cy="1187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56A71A5-E40E-5C42-8B89-9098A07B0F24}"/>
                </a:ext>
              </a:extLst>
            </p:cNvPr>
            <p:cNvSpPr/>
            <p:nvPr/>
          </p:nvSpPr>
          <p:spPr>
            <a:xfrm>
              <a:off x="7926579" y="4224670"/>
              <a:ext cx="120502" cy="1187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Left Bracket 15">
            <a:extLst>
              <a:ext uri="{FF2B5EF4-FFF2-40B4-BE49-F238E27FC236}">
                <a16:creationId xmlns:a16="http://schemas.microsoft.com/office/drawing/2014/main" id="{1B1BF0F2-2C69-C447-99EB-0B780F444301}"/>
              </a:ext>
            </a:extLst>
          </p:cNvPr>
          <p:cNvSpPr/>
          <p:nvPr/>
        </p:nvSpPr>
        <p:spPr>
          <a:xfrm>
            <a:off x="7753796" y="3118955"/>
            <a:ext cx="345565" cy="1415760"/>
          </a:xfrm>
          <a:prstGeom prst="leftBracket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642F0AF-18FB-9849-B779-F2D996FF8F43}"/>
              </a:ext>
            </a:extLst>
          </p:cNvPr>
          <p:cNvGrpSpPr/>
          <p:nvPr/>
        </p:nvGrpSpPr>
        <p:grpSpPr>
          <a:xfrm>
            <a:off x="7097100" y="2648324"/>
            <a:ext cx="4507531" cy="2403491"/>
            <a:chOff x="1354553" y="2872740"/>
            <a:chExt cx="4507531" cy="2403491"/>
          </a:xfrm>
        </p:grpSpPr>
        <p:sp>
          <p:nvSpPr>
            <p:cNvPr id="17" name="Chord 16">
              <a:extLst>
                <a:ext uri="{FF2B5EF4-FFF2-40B4-BE49-F238E27FC236}">
                  <a16:creationId xmlns:a16="http://schemas.microsoft.com/office/drawing/2014/main" id="{8D485012-5AFC-1746-B5D6-A8A5433D0126}"/>
                </a:ext>
              </a:extLst>
            </p:cNvPr>
            <p:cNvSpPr/>
            <p:nvPr/>
          </p:nvSpPr>
          <p:spPr>
            <a:xfrm rot="19494408">
              <a:off x="3395331" y="2872740"/>
              <a:ext cx="2466753" cy="2026920"/>
            </a:xfrm>
            <a:prstGeom prst="chord">
              <a:avLst>
                <a:gd name="adj1" fmla="val 10805929"/>
                <a:gd name="adj2" fmla="val 14003704"/>
              </a:avLst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hord 17">
              <a:extLst>
                <a:ext uri="{FF2B5EF4-FFF2-40B4-BE49-F238E27FC236}">
                  <a16:creationId xmlns:a16="http://schemas.microsoft.com/office/drawing/2014/main" id="{6A60D39E-2096-2149-8D09-A074D1994A5B}"/>
                </a:ext>
              </a:extLst>
            </p:cNvPr>
            <p:cNvSpPr/>
            <p:nvPr/>
          </p:nvSpPr>
          <p:spPr>
            <a:xfrm rot="8670776">
              <a:off x="1354553" y="3249311"/>
              <a:ext cx="2466753" cy="2026920"/>
            </a:xfrm>
            <a:prstGeom prst="chord">
              <a:avLst>
                <a:gd name="adj1" fmla="val 10805929"/>
                <a:gd name="adj2" fmla="val 14003704"/>
              </a:avLst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886A069C-94BE-064F-B2F2-12A606ECE5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10" b="-988"/>
          <a:stretch/>
        </p:blipFill>
        <p:spPr>
          <a:xfrm>
            <a:off x="10764418" y="3384517"/>
            <a:ext cx="894904" cy="8202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39E457B-23C6-174B-B01F-63E2CD185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9893" y="2114666"/>
            <a:ext cx="1372822" cy="768780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8E7E81B-0963-9641-A234-2A24142C7EC3}"/>
              </a:ext>
            </a:extLst>
          </p:cNvPr>
          <p:cNvCxnSpPr>
            <a:stCxn id="15" idx="2"/>
            <a:endCxn id="3" idx="0"/>
          </p:cNvCxnSpPr>
          <p:nvPr/>
        </p:nvCxnSpPr>
        <p:spPr>
          <a:xfrm>
            <a:off x="7986830" y="4343400"/>
            <a:ext cx="509479" cy="558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B630711-EA5B-9D46-A376-2D9D657678A3}"/>
              </a:ext>
            </a:extLst>
          </p:cNvPr>
          <p:cNvSpPr txBox="1"/>
          <p:nvPr/>
        </p:nvSpPr>
        <p:spPr>
          <a:xfrm>
            <a:off x="7916841" y="5615575"/>
            <a:ext cx="15133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micro-display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5C44AC6-7328-054F-A5B0-B6E7E7949BA8}"/>
              </a:ext>
            </a:extLst>
          </p:cNvPr>
          <p:cNvCxnSpPr>
            <a:cxnSpLocks/>
          </p:cNvCxnSpPr>
          <p:nvPr/>
        </p:nvCxnSpPr>
        <p:spPr>
          <a:xfrm>
            <a:off x="7984286" y="3522035"/>
            <a:ext cx="1370223" cy="0"/>
          </a:xfrm>
          <a:prstGeom prst="line">
            <a:avLst/>
          </a:prstGeom>
          <a:ln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80FA001-3F08-DD4B-B145-05D92623D43F}"/>
              </a:ext>
            </a:extLst>
          </p:cNvPr>
          <p:cNvCxnSpPr>
            <a:cxnSpLocks/>
          </p:cNvCxnSpPr>
          <p:nvPr/>
        </p:nvCxnSpPr>
        <p:spPr>
          <a:xfrm flipH="1" flipV="1">
            <a:off x="9349538" y="3522036"/>
            <a:ext cx="1862332" cy="425031"/>
          </a:xfrm>
          <a:prstGeom prst="line">
            <a:avLst/>
          </a:prstGeom>
          <a:ln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ADCBBDE-1F9D-9D48-B25C-2CA9ADCDCD34}"/>
              </a:ext>
            </a:extLst>
          </p:cNvPr>
          <p:cNvCxnSpPr>
            <a:cxnSpLocks/>
          </p:cNvCxnSpPr>
          <p:nvPr/>
        </p:nvCxnSpPr>
        <p:spPr>
          <a:xfrm>
            <a:off x="3583720" y="2521419"/>
            <a:ext cx="5765818" cy="996741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F6F5700-5C39-B948-9E91-CA2AF7397AC0}"/>
              </a:ext>
            </a:extLst>
          </p:cNvPr>
          <p:cNvCxnSpPr>
            <a:cxnSpLocks/>
          </p:cNvCxnSpPr>
          <p:nvPr/>
        </p:nvCxnSpPr>
        <p:spPr>
          <a:xfrm flipH="1" flipV="1">
            <a:off x="3588691" y="2531252"/>
            <a:ext cx="4380818" cy="985251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25520D6-B0B5-594F-9D65-4018E5179963}"/>
              </a:ext>
            </a:extLst>
          </p:cNvPr>
          <p:cNvCxnSpPr>
            <a:cxnSpLocks/>
          </p:cNvCxnSpPr>
          <p:nvPr/>
        </p:nvCxnSpPr>
        <p:spPr>
          <a:xfrm flipH="1" flipV="1">
            <a:off x="7974480" y="3509641"/>
            <a:ext cx="2628679" cy="668348"/>
          </a:xfrm>
          <a:prstGeom prst="line">
            <a:avLst/>
          </a:prstGeom>
          <a:ln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95146A2-2372-3841-B1A9-B976F61DB58C}"/>
              </a:ext>
            </a:extLst>
          </p:cNvPr>
          <p:cNvGrpSpPr/>
          <p:nvPr/>
        </p:nvGrpSpPr>
        <p:grpSpPr>
          <a:xfrm>
            <a:off x="3319948" y="1562388"/>
            <a:ext cx="537485" cy="4608155"/>
            <a:chOff x="7926579" y="3310270"/>
            <a:chExt cx="120502" cy="1033130"/>
          </a:xfrm>
          <a:solidFill>
            <a:schemeClr val="accent2">
              <a:lumMod val="50000"/>
            </a:schemeClr>
          </a:solidFill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F10169E4-81D2-9641-B9BD-3C3C528B241D}"/>
                </a:ext>
              </a:extLst>
            </p:cNvPr>
            <p:cNvSpPr/>
            <p:nvPr/>
          </p:nvSpPr>
          <p:spPr>
            <a:xfrm>
              <a:off x="7926579" y="3310270"/>
              <a:ext cx="120502" cy="1187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C417E67-4D47-3548-9C2F-F661A719851B}"/>
                </a:ext>
              </a:extLst>
            </p:cNvPr>
            <p:cNvSpPr/>
            <p:nvPr/>
          </p:nvSpPr>
          <p:spPr>
            <a:xfrm>
              <a:off x="7926579" y="3462670"/>
              <a:ext cx="120502" cy="1187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CF21121-9EA0-8143-A468-CC39EF405EE5}"/>
                </a:ext>
              </a:extLst>
            </p:cNvPr>
            <p:cNvSpPr/>
            <p:nvPr/>
          </p:nvSpPr>
          <p:spPr>
            <a:xfrm>
              <a:off x="7926579" y="3615070"/>
              <a:ext cx="120502" cy="1187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E443045-B754-9D41-BD87-EC08C3D84E87}"/>
                </a:ext>
              </a:extLst>
            </p:cNvPr>
            <p:cNvSpPr/>
            <p:nvPr/>
          </p:nvSpPr>
          <p:spPr>
            <a:xfrm>
              <a:off x="7926579" y="3767470"/>
              <a:ext cx="120502" cy="1187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0484166-808F-2A48-A2AF-6B248FFA99A6}"/>
                </a:ext>
              </a:extLst>
            </p:cNvPr>
            <p:cNvSpPr/>
            <p:nvPr/>
          </p:nvSpPr>
          <p:spPr>
            <a:xfrm>
              <a:off x="7926579" y="3919870"/>
              <a:ext cx="120502" cy="1187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CEB2C49-4ED0-0B4A-B38D-3AF2C1CC03EA}"/>
                </a:ext>
              </a:extLst>
            </p:cNvPr>
            <p:cNvSpPr/>
            <p:nvPr/>
          </p:nvSpPr>
          <p:spPr>
            <a:xfrm>
              <a:off x="7926579" y="4072270"/>
              <a:ext cx="120502" cy="1187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1137481A-ACED-C749-B9B6-FC271AF8FEF9}"/>
                </a:ext>
              </a:extLst>
            </p:cNvPr>
            <p:cNvSpPr/>
            <p:nvPr/>
          </p:nvSpPr>
          <p:spPr>
            <a:xfrm>
              <a:off x="7926579" y="4224670"/>
              <a:ext cx="120502" cy="1187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4903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1B33847-E948-5244-905E-DC762E1660A1}"/>
              </a:ext>
            </a:extLst>
          </p:cNvPr>
          <p:cNvCxnSpPr>
            <a:cxnSpLocks/>
          </p:cNvCxnSpPr>
          <p:nvPr/>
        </p:nvCxnSpPr>
        <p:spPr>
          <a:xfrm flipV="1">
            <a:off x="1301306" y="3813424"/>
            <a:ext cx="9966251" cy="593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73F1C0A-32DD-1B4D-B787-6AA32BD0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view – </a:t>
            </a:r>
            <a:r>
              <a:rPr lang="en-US" dirty="0" err="1"/>
              <a:t>centred</a:t>
            </a:r>
            <a:r>
              <a:rPr lang="en-US" dirty="0"/>
              <a:t> scene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9779D8F-66CA-3F47-9592-4D3F097ED6AE}"/>
              </a:ext>
            </a:extLst>
          </p:cNvPr>
          <p:cNvGrpSpPr/>
          <p:nvPr/>
        </p:nvGrpSpPr>
        <p:grpSpPr>
          <a:xfrm>
            <a:off x="8893605" y="3310270"/>
            <a:ext cx="120502" cy="1033130"/>
            <a:chOff x="7926579" y="3310270"/>
            <a:chExt cx="120502" cy="103313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858426B-0250-3440-BBA5-021E206C0E48}"/>
                </a:ext>
              </a:extLst>
            </p:cNvPr>
            <p:cNvSpPr/>
            <p:nvPr/>
          </p:nvSpPr>
          <p:spPr>
            <a:xfrm>
              <a:off x="7926579" y="3310270"/>
              <a:ext cx="120502" cy="1187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B1335A-3B6A-444B-AF31-90BA7FA0AEE6}"/>
                </a:ext>
              </a:extLst>
            </p:cNvPr>
            <p:cNvSpPr/>
            <p:nvPr/>
          </p:nvSpPr>
          <p:spPr>
            <a:xfrm>
              <a:off x="7926579" y="3462670"/>
              <a:ext cx="120502" cy="1187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8AB10E5-1020-C44C-996F-3AF9E5E5ED1E}"/>
                </a:ext>
              </a:extLst>
            </p:cNvPr>
            <p:cNvSpPr/>
            <p:nvPr/>
          </p:nvSpPr>
          <p:spPr>
            <a:xfrm>
              <a:off x="7926579" y="3615070"/>
              <a:ext cx="120502" cy="1187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2489B52-3A10-FB44-B53D-C7B4777E6A51}"/>
                </a:ext>
              </a:extLst>
            </p:cNvPr>
            <p:cNvSpPr/>
            <p:nvPr/>
          </p:nvSpPr>
          <p:spPr>
            <a:xfrm>
              <a:off x="7926579" y="3767470"/>
              <a:ext cx="120502" cy="1187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E11A01A-9D5E-8D4E-826D-F94D4AC3044A}"/>
                </a:ext>
              </a:extLst>
            </p:cNvPr>
            <p:cNvSpPr/>
            <p:nvPr/>
          </p:nvSpPr>
          <p:spPr>
            <a:xfrm>
              <a:off x="7926579" y="3919870"/>
              <a:ext cx="120502" cy="1187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C60FE6B-0162-8841-8DA3-934E9D94D025}"/>
                </a:ext>
              </a:extLst>
            </p:cNvPr>
            <p:cNvSpPr/>
            <p:nvPr/>
          </p:nvSpPr>
          <p:spPr>
            <a:xfrm>
              <a:off x="7926579" y="4072270"/>
              <a:ext cx="120502" cy="1187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56A71A5-E40E-5C42-8B89-9098A07B0F24}"/>
                </a:ext>
              </a:extLst>
            </p:cNvPr>
            <p:cNvSpPr/>
            <p:nvPr/>
          </p:nvSpPr>
          <p:spPr>
            <a:xfrm>
              <a:off x="7926579" y="4224670"/>
              <a:ext cx="120502" cy="1187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Left Bracket 15">
            <a:extLst>
              <a:ext uri="{FF2B5EF4-FFF2-40B4-BE49-F238E27FC236}">
                <a16:creationId xmlns:a16="http://schemas.microsoft.com/office/drawing/2014/main" id="{1B1BF0F2-2C69-C447-99EB-0B780F444301}"/>
              </a:ext>
            </a:extLst>
          </p:cNvPr>
          <p:cNvSpPr/>
          <p:nvPr/>
        </p:nvSpPr>
        <p:spPr>
          <a:xfrm>
            <a:off x="8720822" y="3118955"/>
            <a:ext cx="345565" cy="1415760"/>
          </a:xfrm>
          <a:prstGeom prst="leftBracket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95146A2-2372-3841-B1A9-B976F61DB58C}"/>
              </a:ext>
            </a:extLst>
          </p:cNvPr>
          <p:cNvGrpSpPr/>
          <p:nvPr/>
        </p:nvGrpSpPr>
        <p:grpSpPr>
          <a:xfrm>
            <a:off x="3319948" y="1562388"/>
            <a:ext cx="537485" cy="4608155"/>
            <a:chOff x="7926579" y="3310270"/>
            <a:chExt cx="120502" cy="1033130"/>
          </a:xfrm>
          <a:solidFill>
            <a:schemeClr val="accent2">
              <a:lumMod val="50000"/>
            </a:schemeClr>
          </a:solidFill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F10169E4-81D2-9641-B9BD-3C3C528B241D}"/>
                </a:ext>
              </a:extLst>
            </p:cNvPr>
            <p:cNvSpPr/>
            <p:nvPr/>
          </p:nvSpPr>
          <p:spPr>
            <a:xfrm>
              <a:off x="7926579" y="3310270"/>
              <a:ext cx="120502" cy="1187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C417E67-4D47-3548-9C2F-F661A719851B}"/>
                </a:ext>
              </a:extLst>
            </p:cNvPr>
            <p:cNvSpPr/>
            <p:nvPr/>
          </p:nvSpPr>
          <p:spPr>
            <a:xfrm>
              <a:off x="7926579" y="3462670"/>
              <a:ext cx="120502" cy="1187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CF21121-9EA0-8143-A468-CC39EF405EE5}"/>
                </a:ext>
              </a:extLst>
            </p:cNvPr>
            <p:cNvSpPr/>
            <p:nvPr/>
          </p:nvSpPr>
          <p:spPr>
            <a:xfrm>
              <a:off x="7926579" y="3615070"/>
              <a:ext cx="120502" cy="1187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E443045-B754-9D41-BD87-EC08C3D84E87}"/>
                </a:ext>
              </a:extLst>
            </p:cNvPr>
            <p:cNvSpPr/>
            <p:nvPr/>
          </p:nvSpPr>
          <p:spPr>
            <a:xfrm>
              <a:off x="7926579" y="3767470"/>
              <a:ext cx="120502" cy="1187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0484166-808F-2A48-A2AF-6B248FFA99A6}"/>
                </a:ext>
              </a:extLst>
            </p:cNvPr>
            <p:cNvSpPr/>
            <p:nvPr/>
          </p:nvSpPr>
          <p:spPr>
            <a:xfrm>
              <a:off x="7926579" y="3919870"/>
              <a:ext cx="120502" cy="1187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CEB2C49-4ED0-0B4A-B38D-3AF2C1CC03EA}"/>
                </a:ext>
              </a:extLst>
            </p:cNvPr>
            <p:cNvSpPr/>
            <p:nvPr/>
          </p:nvSpPr>
          <p:spPr>
            <a:xfrm>
              <a:off x="7926579" y="4072270"/>
              <a:ext cx="120502" cy="1187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1137481A-ACED-C749-B9B6-FC271AF8FEF9}"/>
                </a:ext>
              </a:extLst>
            </p:cNvPr>
            <p:cNvSpPr/>
            <p:nvPr/>
          </p:nvSpPr>
          <p:spPr>
            <a:xfrm>
              <a:off x="7926579" y="4224670"/>
              <a:ext cx="120502" cy="1187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6992C4D-5624-3047-B92B-E13EBA78FEFF}"/>
              </a:ext>
            </a:extLst>
          </p:cNvPr>
          <p:cNvSpPr txBox="1"/>
          <p:nvPr/>
        </p:nvSpPr>
        <p:spPr>
          <a:xfrm>
            <a:off x="4506645" y="346154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9FF17C0-8054-454E-9CD9-E422D219BF75}"/>
              </a:ext>
            </a:extLst>
          </p:cNvPr>
          <p:cNvSpPr/>
          <p:nvPr/>
        </p:nvSpPr>
        <p:spPr>
          <a:xfrm>
            <a:off x="3315522" y="1591977"/>
            <a:ext cx="7262573" cy="4585157"/>
          </a:xfrm>
          <a:custGeom>
            <a:avLst/>
            <a:gdLst>
              <a:gd name="connsiteX0" fmla="*/ 7262573 w 7262573"/>
              <a:gd name="connsiteY0" fmla="*/ 2230083 h 4585157"/>
              <a:gd name="connsiteX1" fmla="*/ 0 w 7262573"/>
              <a:gd name="connsiteY1" fmla="*/ 0 h 4585157"/>
              <a:gd name="connsiteX2" fmla="*/ 6579 w 7262573"/>
              <a:gd name="connsiteY2" fmla="*/ 4585157 h 4585157"/>
              <a:gd name="connsiteX3" fmla="*/ 7262573 w 7262573"/>
              <a:gd name="connsiteY3" fmla="*/ 2230083 h 45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62573" h="4585157">
                <a:moveTo>
                  <a:pt x="7262573" y="2230083"/>
                </a:moveTo>
                <a:lnTo>
                  <a:pt x="0" y="0"/>
                </a:lnTo>
                <a:lnTo>
                  <a:pt x="6579" y="4585157"/>
                </a:lnTo>
                <a:lnTo>
                  <a:pt x="7262573" y="2230083"/>
                </a:lnTo>
                <a:close/>
              </a:path>
            </a:pathLst>
          </a:custGeom>
          <a:solidFill>
            <a:srgbClr val="525252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451B8D46-60D2-C347-89F5-795D54421CFB}"/>
              </a:ext>
            </a:extLst>
          </p:cNvPr>
          <p:cNvSpPr/>
          <p:nvPr/>
        </p:nvSpPr>
        <p:spPr>
          <a:xfrm>
            <a:off x="3598394" y="2499799"/>
            <a:ext cx="1124910" cy="1381467"/>
          </a:xfrm>
          <a:custGeom>
            <a:avLst/>
            <a:gdLst>
              <a:gd name="connsiteX0" fmla="*/ 0 w 1124910"/>
              <a:gd name="connsiteY0" fmla="*/ 0 h 1381467"/>
              <a:gd name="connsiteX1" fmla="*/ 6579 w 1124910"/>
              <a:gd name="connsiteY1" fmla="*/ 1381467 h 1381467"/>
              <a:gd name="connsiteX2" fmla="*/ 1124910 w 1124910"/>
              <a:gd name="connsiteY2" fmla="*/ 1355154 h 1381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4910" h="1381467">
                <a:moveTo>
                  <a:pt x="0" y="0"/>
                </a:moveTo>
                <a:lnTo>
                  <a:pt x="6579" y="1381467"/>
                </a:lnTo>
                <a:lnTo>
                  <a:pt x="1124910" y="1355154"/>
                </a:lnTo>
              </a:path>
            </a:pathLst>
          </a:custGeom>
          <a:noFill/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C40339-7715-8442-864D-A78C8A4B4F8A}"/>
              </a:ext>
            </a:extLst>
          </p:cNvPr>
          <p:cNvSpPr txBox="1"/>
          <p:nvPr/>
        </p:nvSpPr>
        <p:spPr>
          <a:xfrm>
            <a:off x="3598394" y="230259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A7D4699-2635-A142-8CD2-EB580374EB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12" t="8333" r="24795" b="9951"/>
          <a:stretch/>
        </p:blipFill>
        <p:spPr>
          <a:xfrm>
            <a:off x="10392942" y="3350265"/>
            <a:ext cx="995504" cy="92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47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E7FA72-C866-594C-A78E-CA25D74562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12" t="8333" r="24795" b="9951"/>
          <a:stretch/>
        </p:blipFill>
        <p:spPr>
          <a:xfrm>
            <a:off x="10392942" y="3350265"/>
            <a:ext cx="995504" cy="92631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1B33847-E948-5244-905E-DC762E1660A1}"/>
              </a:ext>
            </a:extLst>
          </p:cNvPr>
          <p:cNvCxnSpPr>
            <a:cxnSpLocks/>
          </p:cNvCxnSpPr>
          <p:nvPr/>
        </p:nvCxnSpPr>
        <p:spPr>
          <a:xfrm flipV="1">
            <a:off x="1301306" y="3813424"/>
            <a:ext cx="9966251" cy="593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73F1C0A-32DD-1B4D-B787-6AA32BD0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view – symmetric view frustum 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9779D8F-66CA-3F47-9592-4D3F097ED6AE}"/>
              </a:ext>
            </a:extLst>
          </p:cNvPr>
          <p:cNvGrpSpPr/>
          <p:nvPr/>
        </p:nvGrpSpPr>
        <p:grpSpPr>
          <a:xfrm>
            <a:off x="8893605" y="3310270"/>
            <a:ext cx="120502" cy="1033130"/>
            <a:chOff x="7926579" y="3310270"/>
            <a:chExt cx="120502" cy="103313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858426B-0250-3440-BBA5-021E206C0E48}"/>
                </a:ext>
              </a:extLst>
            </p:cNvPr>
            <p:cNvSpPr/>
            <p:nvPr/>
          </p:nvSpPr>
          <p:spPr>
            <a:xfrm>
              <a:off x="7926579" y="3310270"/>
              <a:ext cx="120502" cy="1187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B1335A-3B6A-444B-AF31-90BA7FA0AEE6}"/>
                </a:ext>
              </a:extLst>
            </p:cNvPr>
            <p:cNvSpPr/>
            <p:nvPr/>
          </p:nvSpPr>
          <p:spPr>
            <a:xfrm>
              <a:off x="7926579" y="3462670"/>
              <a:ext cx="120502" cy="1187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8AB10E5-1020-C44C-996F-3AF9E5E5ED1E}"/>
                </a:ext>
              </a:extLst>
            </p:cNvPr>
            <p:cNvSpPr/>
            <p:nvPr/>
          </p:nvSpPr>
          <p:spPr>
            <a:xfrm>
              <a:off x="7926579" y="3615070"/>
              <a:ext cx="120502" cy="1187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2489B52-3A10-FB44-B53D-C7B4777E6A51}"/>
                </a:ext>
              </a:extLst>
            </p:cNvPr>
            <p:cNvSpPr/>
            <p:nvPr/>
          </p:nvSpPr>
          <p:spPr>
            <a:xfrm>
              <a:off x="7926579" y="3767470"/>
              <a:ext cx="120502" cy="1187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E11A01A-9D5E-8D4E-826D-F94D4AC3044A}"/>
                </a:ext>
              </a:extLst>
            </p:cNvPr>
            <p:cNvSpPr/>
            <p:nvPr/>
          </p:nvSpPr>
          <p:spPr>
            <a:xfrm>
              <a:off x="7926579" y="3919870"/>
              <a:ext cx="120502" cy="1187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C60FE6B-0162-8841-8DA3-934E9D94D025}"/>
                </a:ext>
              </a:extLst>
            </p:cNvPr>
            <p:cNvSpPr/>
            <p:nvPr/>
          </p:nvSpPr>
          <p:spPr>
            <a:xfrm>
              <a:off x="7926579" y="4072270"/>
              <a:ext cx="120502" cy="1187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56A71A5-E40E-5C42-8B89-9098A07B0F24}"/>
                </a:ext>
              </a:extLst>
            </p:cNvPr>
            <p:cNvSpPr/>
            <p:nvPr/>
          </p:nvSpPr>
          <p:spPr>
            <a:xfrm>
              <a:off x="7926579" y="4224670"/>
              <a:ext cx="120502" cy="1187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Left Bracket 15">
            <a:extLst>
              <a:ext uri="{FF2B5EF4-FFF2-40B4-BE49-F238E27FC236}">
                <a16:creationId xmlns:a16="http://schemas.microsoft.com/office/drawing/2014/main" id="{1B1BF0F2-2C69-C447-99EB-0B780F444301}"/>
              </a:ext>
            </a:extLst>
          </p:cNvPr>
          <p:cNvSpPr/>
          <p:nvPr/>
        </p:nvSpPr>
        <p:spPr>
          <a:xfrm>
            <a:off x="8720822" y="3118955"/>
            <a:ext cx="345565" cy="1415760"/>
          </a:xfrm>
          <a:prstGeom prst="leftBracket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95146A2-2372-3841-B1A9-B976F61DB58C}"/>
              </a:ext>
            </a:extLst>
          </p:cNvPr>
          <p:cNvGrpSpPr/>
          <p:nvPr/>
        </p:nvGrpSpPr>
        <p:grpSpPr>
          <a:xfrm>
            <a:off x="3319948" y="1562388"/>
            <a:ext cx="537485" cy="4608155"/>
            <a:chOff x="7926579" y="3310270"/>
            <a:chExt cx="120502" cy="1033130"/>
          </a:xfrm>
          <a:solidFill>
            <a:schemeClr val="accent2">
              <a:lumMod val="50000"/>
            </a:schemeClr>
          </a:solidFill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F10169E4-81D2-9641-B9BD-3C3C528B241D}"/>
                </a:ext>
              </a:extLst>
            </p:cNvPr>
            <p:cNvSpPr/>
            <p:nvPr/>
          </p:nvSpPr>
          <p:spPr>
            <a:xfrm>
              <a:off x="7926579" y="3310270"/>
              <a:ext cx="120502" cy="1187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C417E67-4D47-3548-9C2F-F661A719851B}"/>
                </a:ext>
              </a:extLst>
            </p:cNvPr>
            <p:cNvSpPr/>
            <p:nvPr/>
          </p:nvSpPr>
          <p:spPr>
            <a:xfrm>
              <a:off x="7926579" y="3462670"/>
              <a:ext cx="120502" cy="1187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CF21121-9EA0-8143-A468-CC39EF405EE5}"/>
                </a:ext>
              </a:extLst>
            </p:cNvPr>
            <p:cNvSpPr/>
            <p:nvPr/>
          </p:nvSpPr>
          <p:spPr>
            <a:xfrm>
              <a:off x="7926579" y="3615070"/>
              <a:ext cx="120502" cy="1187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E443045-B754-9D41-BD87-EC08C3D84E87}"/>
                </a:ext>
              </a:extLst>
            </p:cNvPr>
            <p:cNvSpPr/>
            <p:nvPr/>
          </p:nvSpPr>
          <p:spPr>
            <a:xfrm>
              <a:off x="7926579" y="3767470"/>
              <a:ext cx="120502" cy="1187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0484166-808F-2A48-A2AF-6B248FFA99A6}"/>
                </a:ext>
              </a:extLst>
            </p:cNvPr>
            <p:cNvSpPr/>
            <p:nvPr/>
          </p:nvSpPr>
          <p:spPr>
            <a:xfrm>
              <a:off x="7926579" y="3919870"/>
              <a:ext cx="120502" cy="1187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CEB2C49-4ED0-0B4A-B38D-3AF2C1CC03EA}"/>
                </a:ext>
              </a:extLst>
            </p:cNvPr>
            <p:cNvSpPr/>
            <p:nvPr/>
          </p:nvSpPr>
          <p:spPr>
            <a:xfrm>
              <a:off x="7926579" y="4072270"/>
              <a:ext cx="120502" cy="1187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1137481A-ACED-C749-B9B6-FC271AF8FEF9}"/>
                </a:ext>
              </a:extLst>
            </p:cNvPr>
            <p:cNvSpPr/>
            <p:nvPr/>
          </p:nvSpPr>
          <p:spPr>
            <a:xfrm>
              <a:off x="7926579" y="4224670"/>
              <a:ext cx="120502" cy="1187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6992C4D-5624-3047-B92B-E13EBA78FEFF}"/>
              </a:ext>
            </a:extLst>
          </p:cNvPr>
          <p:cNvSpPr txBox="1"/>
          <p:nvPr/>
        </p:nvSpPr>
        <p:spPr>
          <a:xfrm>
            <a:off x="4506645" y="346154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9FF17C0-8054-454E-9CD9-E422D219BF75}"/>
              </a:ext>
            </a:extLst>
          </p:cNvPr>
          <p:cNvSpPr/>
          <p:nvPr/>
        </p:nvSpPr>
        <p:spPr>
          <a:xfrm>
            <a:off x="3315522" y="1591977"/>
            <a:ext cx="7262573" cy="4585157"/>
          </a:xfrm>
          <a:custGeom>
            <a:avLst/>
            <a:gdLst>
              <a:gd name="connsiteX0" fmla="*/ 7262573 w 7262573"/>
              <a:gd name="connsiteY0" fmla="*/ 2230083 h 4585157"/>
              <a:gd name="connsiteX1" fmla="*/ 0 w 7262573"/>
              <a:gd name="connsiteY1" fmla="*/ 0 h 4585157"/>
              <a:gd name="connsiteX2" fmla="*/ 6579 w 7262573"/>
              <a:gd name="connsiteY2" fmla="*/ 4585157 h 4585157"/>
              <a:gd name="connsiteX3" fmla="*/ 7262573 w 7262573"/>
              <a:gd name="connsiteY3" fmla="*/ 2230083 h 45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62573" h="4585157">
                <a:moveTo>
                  <a:pt x="7262573" y="2230083"/>
                </a:moveTo>
                <a:lnTo>
                  <a:pt x="0" y="0"/>
                </a:lnTo>
                <a:lnTo>
                  <a:pt x="6579" y="4585157"/>
                </a:lnTo>
                <a:lnTo>
                  <a:pt x="7262573" y="2230083"/>
                </a:lnTo>
                <a:close/>
              </a:path>
            </a:pathLst>
          </a:custGeom>
          <a:solidFill>
            <a:srgbClr val="525252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451B8D46-60D2-C347-89F5-795D54421CFB}"/>
              </a:ext>
            </a:extLst>
          </p:cNvPr>
          <p:cNvSpPr/>
          <p:nvPr/>
        </p:nvSpPr>
        <p:spPr>
          <a:xfrm>
            <a:off x="3598394" y="2499799"/>
            <a:ext cx="1124910" cy="1381467"/>
          </a:xfrm>
          <a:custGeom>
            <a:avLst/>
            <a:gdLst>
              <a:gd name="connsiteX0" fmla="*/ 0 w 1124910"/>
              <a:gd name="connsiteY0" fmla="*/ 0 h 1381467"/>
              <a:gd name="connsiteX1" fmla="*/ 6579 w 1124910"/>
              <a:gd name="connsiteY1" fmla="*/ 1381467 h 1381467"/>
              <a:gd name="connsiteX2" fmla="*/ 1124910 w 1124910"/>
              <a:gd name="connsiteY2" fmla="*/ 1355154 h 1381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4910" h="1381467">
                <a:moveTo>
                  <a:pt x="0" y="0"/>
                </a:moveTo>
                <a:lnTo>
                  <a:pt x="6579" y="1381467"/>
                </a:lnTo>
                <a:lnTo>
                  <a:pt x="1124910" y="1355154"/>
                </a:lnTo>
              </a:path>
            </a:pathLst>
          </a:custGeom>
          <a:noFill/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C40339-7715-8442-864D-A78C8A4B4F8A}"/>
              </a:ext>
            </a:extLst>
          </p:cNvPr>
          <p:cNvSpPr txBox="1"/>
          <p:nvPr/>
        </p:nvSpPr>
        <p:spPr>
          <a:xfrm>
            <a:off x="3598394" y="230259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04AAF9-3567-3740-A6C4-AA4C4A5F7522}"/>
              </a:ext>
            </a:extLst>
          </p:cNvPr>
          <p:cNvSpPr txBox="1"/>
          <p:nvPr/>
        </p:nvSpPr>
        <p:spPr>
          <a:xfrm>
            <a:off x="8451652" y="2484577"/>
            <a:ext cx="1124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side view</a:t>
            </a:r>
          </a:p>
        </p:txBody>
      </p:sp>
    </p:spTree>
    <p:extLst>
      <p:ext uri="{BB962C8B-B14F-4D97-AF65-F5344CB8AC3E}">
        <p14:creationId xmlns:p14="http://schemas.microsoft.com/office/powerpoint/2010/main" val="2235214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F1C0A-32DD-1B4D-B787-6AA32BD0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views ?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6322453E-10A1-0242-A3D2-650B9A771A82}"/>
              </a:ext>
            </a:extLst>
          </p:cNvPr>
          <p:cNvSpPr/>
          <p:nvPr/>
        </p:nvSpPr>
        <p:spPr>
          <a:xfrm rot="5400000">
            <a:off x="1948068" y="2035853"/>
            <a:ext cx="3794036" cy="2932600"/>
          </a:xfrm>
          <a:custGeom>
            <a:avLst/>
            <a:gdLst>
              <a:gd name="connsiteX0" fmla="*/ 7262573 w 7262573"/>
              <a:gd name="connsiteY0" fmla="*/ 2230083 h 4585157"/>
              <a:gd name="connsiteX1" fmla="*/ 0 w 7262573"/>
              <a:gd name="connsiteY1" fmla="*/ 0 h 4585157"/>
              <a:gd name="connsiteX2" fmla="*/ 6579 w 7262573"/>
              <a:gd name="connsiteY2" fmla="*/ 4585157 h 4585157"/>
              <a:gd name="connsiteX3" fmla="*/ 7262573 w 7262573"/>
              <a:gd name="connsiteY3" fmla="*/ 2230083 h 4585157"/>
              <a:gd name="connsiteX0" fmla="*/ 7255994 w 7255994"/>
              <a:gd name="connsiteY0" fmla="*/ 1934054 h 4289128"/>
              <a:gd name="connsiteX1" fmla="*/ 6578 w 7255994"/>
              <a:gd name="connsiteY1" fmla="*/ 0 h 4289128"/>
              <a:gd name="connsiteX2" fmla="*/ 0 w 7255994"/>
              <a:gd name="connsiteY2" fmla="*/ 4289128 h 4289128"/>
              <a:gd name="connsiteX3" fmla="*/ 7255994 w 7255994"/>
              <a:gd name="connsiteY3" fmla="*/ 1934054 h 4289128"/>
              <a:gd name="connsiteX0" fmla="*/ 7255994 w 7255994"/>
              <a:gd name="connsiteY0" fmla="*/ 1934054 h 4585157"/>
              <a:gd name="connsiteX1" fmla="*/ 6578 w 7255994"/>
              <a:gd name="connsiteY1" fmla="*/ 0 h 4585157"/>
              <a:gd name="connsiteX2" fmla="*/ 0 w 7255994"/>
              <a:gd name="connsiteY2" fmla="*/ 4585157 h 4585157"/>
              <a:gd name="connsiteX3" fmla="*/ 7255994 w 7255994"/>
              <a:gd name="connsiteY3" fmla="*/ 1934054 h 45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55994" h="4585157">
                <a:moveTo>
                  <a:pt x="7255994" y="1934054"/>
                </a:moveTo>
                <a:lnTo>
                  <a:pt x="6578" y="0"/>
                </a:lnTo>
                <a:cubicBezTo>
                  <a:pt x="4385" y="1429709"/>
                  <a:pt x="2193" y="3155448"/>
                  <a:pt x="0" y="4585157"/>
                </a:cubicBezTo>
                <a:lnTo>
                  <a:pt x="7255994" y="1934054"/>
                </a:lnTo>
                <a:close/>
              </a:path>
            </a:pathLst>
          </a:custGeom>
          <a:solidFill>
            <a:srgbClr val="525252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2AA50B20-BA21-5649-BCF4-0DF4A1973CE4}"/>
              </a:ext>
            </a:extLst>
          </p:cNvPr>
          <p:cNvSpPr/>
          <p:nvPr/>
        </p:nvSpPr>
        <p:spPr>
          <a:xfrm rot="5400000">
            <a:off x="1355015" y="2034779"/>
            <a:ext cx="3804510" cy="2945222"/>
          </a:xfrm>
          <a:custGeom>
            <a:avLst/>
            <a:gdLst>
              <a:gd name="connsiteX0" fmla="*/ 7262573 w 7262573"/>
              <a:gd name="connsiteY0" fmla="*/ 2230083 h 4585157"/>
              <a:gd name="connsiteX1" fmla="*/ 0 w 7262573"/>
              <a:gd name="connsiteY1" fmla="*/ 0 h 4585157"/>
              <a:gd name="connsiteX2" fmla="*/ 6579 w 7262573"/>
              <a:gd name="connsiteY2" fmla="*/ 4585157 h 4585157"/>
              <a:gd name="connsiteX3" fmla="*/ 7262573 w 7262573"/>
              <a:gd name="connsiteY3" fmla="*/ 2230083 h 4585157"/>
              <a:gd name="connsiteX0" fmla="*/ 7269151 w 7269151"/>
              <a:gd name="connsiteY0" fmla="*/ 2230083 h 4308864"/>
              <a:gd name="connsiteX1" fmla="*/ 6578 w 7269151"/>
              <a:gd name="connsiteY1" fmla="*/ 0 h 4308864"/>
              <a:gd name="connsiteX2" fmla="*/ 0 w 7269151"/>
              <a:gd name="connsiteY2" fmla="*/ 4308864 h 4308864"/>
              <a:gd name="connsiteX3" fmla="*/ 7269151 w 7269151"/>
              <a:gd name="connsiteY3" fmla="*/ 2230083 h 4308864"/>
              <a:gd name="connsiteX0" fmla="*/ 7276021 w 7276021"/>
              <a:gd name="connsiteY0" fmla="*/ 2526112 h 4604893"/>
              <a:gd name="connsiteX1" fmla="*/ 291 w 7276021"/>
              <a:gd name="connsiteY1" fmla="*/ 0 h 4604893"/>
              <a:gd name="connsiteX2" fmla="*/ 6870 w 7276021"/>
              <a:gd name="connsiteY2" fmla="*/ 4604893 h 4604893"/>
              <a:gd name="connsiteX3" fmla="*/ 7276021 w 7276021"/>
              <a:gd name="connsiteY3" fmla="*/ 2526112 h 460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76021" h="4604893">
                <a:moveTo>
                  <a:pt x="7276021" y="2526112"/>
                </a:moveTo>
                <a:lnTo>
                  <a:pt x="291" y="0"/>
                </a:lnTo>
                <a:cubicBezTo>
                  <a:pt x="-1902" y="1436288"/>
                  <a:pt x="9063" y="3168605"/>
                  <a:pt x="6870" y="4604893"/>
                </a:cubicBezTo>
                <a:lnTo>
                  <a:pt x="7276021" y="2526112"/>
                </a:lnTo>
                <a:close/>
              </a:path>
            </a:pathLst>
          </a:custGeom>
          <a:solidFill>
            <a:srgbClr val="525252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65374939-EE34-0942-A47F-9F717BEB9812}"/>
              </a:ext>
            </a:extLst>
          </p:cNvPr>
          <p:cNvSpPr/>
          <p:nvPr/>
        </p:nvSpPr>
        <p:spPr>
          <a:xfrm rot="5760775">
            <a:off x="6430162" y="1962701"/>
            <a:ext cx="3794036" cy="2932600"/>
          </a:xfrm>
          <a:custGeom>
            <a:avLst/>
            <a:gdLst>
              <a:gd name="connsiteX0" fmla="*/ 7262573 w 7262573"/>
              <a:gd name="connsiteY0" fmla="*/ 2230083 h 4585157"/>
              <a:gd name="connsiteX1" fmla="*/ 0 w 7262573"/>
              <a:gd name="connsiteY1" fmla="*/ 0 h 4585157"/>
              <a:gd name="connsiteX2" fmla="*/ 6579 w 7262573"/>
              <a:gd name="connsiteY2" fmla="*/ 4585157 h 4585157"/>
              <a:gd name="connsiteX3" fmla="*/ 7262573 w 7262573"/>
              <a:gd name="connsiteY3" fmla="*/ 2230083 h 4585157"/>
              <a:gd name="connsiteX0" fmla="*/ 7255994 w 7255994"/>
              <a:gd name="connsiteY0" fmla="*/ 1934054 h 4289128"/>
              <a:gd name="connsiteX1" fmla="*/ 6578 w 7255994"/>
              <a:gd name="connsiteY1" fmla="*/ 0 h 4289128"/>
              <a:gd name="connsiteX2" fmla="*/ 0 w 7255994"/>
              <a:gd name="connsiteY2" fmla="*/ 4289128 h 4289128"/>
              <a:gd name="connsiteX3" fmla="*/ 7255994 w 7255994"/>
              <a:gd name="connsiteY3" fmla="*/ 1934054 h 4289128"/>
              <a:gd name="connsiteX0" fmla="*/ 7255994 w 7255994"/>
              <a:gd name="connsiteY0" fmla="*/ 1934054 h 4585157"/>
              <a:gd name="connsiteX1" fmla="*/ 6578 w 7255994"/>
              <a:gd name="connsiteY1" fmla="*/ 0 h 4585157"/>
              <a:gd name="connsiteX2" fmla="*/ 0 w 7255994"/>
              <a:gd name="connsiteY2" fmla="*/ 4585157 h 4585157"/>
              <a:gd name="connsiteX3" fmla="*/ 7255994 w 7255994"/>
              <a:gd name="connsiteY3" fmla="*/ 1934054 h 45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55994" h="4585157">
                <a:moveTo>
                  <a:pt x="7255994" y="1934054"/>
                </a:moveTo>
                <a:lnTo>
                  <a:pt x="6578" y="0"/>
                </a:lnTo>
                <a:cubicBezTo>
                  <a:pt x="4385" y="1429709"/>
                  <a:pt x="2193" y="3155448"/>
                  <a:pt x="0" y="4585157"/>
                </a:cubicBezTo>
                <a:lnTo>
                  <a:pt x="7255994" y="1934054"/>
                </a:lnTo>
                <a:close/>
              </a:path>
            </a:pathLst>
          </a:custGeom>
          <a:solidFill>
            <a:srgbClr val="525252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A7739ED2-DDB0-8748-B0D2-8121D814AEEB}"/>
              </a:ext>
            </a:extLst>
          </p:cNvPr>
          <p:cNvSpPr/>
          <p:nvPr/>
        </p:nvSpPr>
        <p:spPr>
          <a:xfrm rot="4814349">
            <a:off x="7109804" y="2035057"/>
            <a:ext cx="3794036" cy="2932600"/>
          </a:xfrm>
          <a:custGeom>
            <a:avLst/>
            <a:gdLst>
              <a:gd name="connsiteX0" fmla="*/ 7262573 w 7262573"/>
              <a:gd name="connsiteY0" fmla="*/ 2230083 h 4585157"/>
              <a:gd name="connsiteX1" fmla="*/ 0 w 7262573"/>
              <a:gd name="connsiteY1" fmla="*/ 0 h 4585157"/>
              <a:gd name="connsiteX2" fmla="*/ 6579 w 7262573"/>
              <a:gd name="connsiteY2" fmla="*/ 4585157 h 4585157"/>
              <a:gd name="connsiteX3" fmla="*/ 7262573 w 7262573"/>
              <a:gd name="connsiteY3" fmla="*/ 2230083 h 4585157"/>
              <a:gd name="connsiteX0" fmla="*/ 7255994 w 7255994"/>
              <a:gd name="connsiteY0" fmla="*/ 1934054 h 4289128"/>
              <a:gd name="connsiteX1" fmla="*/ 6578 w 7255994"/>
              <a:gd name="connsiteY1" fmla="*/ 0 h 4289128"/>
              <a:gd name="connsiteX2" fmla="*/ 0 w 7255994"/>
              <a:gd name="connsiteY2" fmla="*/ 4289128 h 4289128"/>
              <a:gd name="connsiteX3" fmla="*/ 7255994 w 7255994"/>
              <a:gd name="connsiteY3" fmla="*/ 1934054 h 4289128"/>
              <a:gd name="connsiteX0" fmla="*/ 7255994 w 7255994"/>
              <a:gd name="connsiteY0" fmla="*/ 1934054 h 4585157"/>
              <a:gd name="connsiteX1" fmla="*/ 6578 w 7255994"/>
              <a:gd name="connsiteY1" fmla="*/ 0 h 4585157"/>
              <a:gd name="connsiteX2" fmla="*/ 0 w 7255994"/>
              <a:gd name="connsiteY2" fmla="*/ 4585157 h 4585157"/>
              <a:gd name="connsiteX3" fmla="*/ 7255994 w 7255994"/>
              <a:gd name="connsiteY3" fmla="*/ 1934054 h 45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55994" h="4585157">
                <a:moveTo>
                  <a:pt x="7255994" y="1934054"/>
                </a:moveTo>
                <a:lnTo>
                  <a:pt x="6578" y="0"/>
                </a:lnTo>
                <a:cubicBezTo>
                  <a:pt x="4385" y="1429709"/>
                  <a:pt x="2193" y="3155448"/>
                  <a:pt x="0" y="4585157"/>
                </a:cubicBezTo>
                <a:lnTo>
                  <a:pt x="7255994" y="1934054"/>
                </a:lnTo>
                <a:close/>
              </a:path>
            </a:pathLst>
          </a:custGeom>
          <a:solidFill>
            <a:srgbClr val="525252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EC0959-B59B-534C-AE96-5AE423B5F677}"/>
              </a:ext>
            </a:extLst>
          </p:cNvPr>
          <p:cNvSpPr txBox="1"/>
          <p:nvPr/>
        </p:nvSpPr>
        <p:spPr>
          <a:xfrm>
            <a:off x="3032649" y="5409645"/>
            <a:ext cx="1242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shift only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CD3A8DC-5CE1-D44F-9850-D73C0BD25C25}"/>
              </a:ext>
            </a:extLst>
          </p:cNvPr>
          <p:cNvSpPr txBox="1"/>
          <p:nvPr/>
        </p:nvSpPr>
        <p:spPr>
          <a:xfrm>
            <a:off x="8096606" y="5336655"/>
            <a:ext cx="1728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shift  and rotate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8F118CA-3778-0F44-A8A1-A751CBEDBE1F}"/>
              </a:ext>
            </a:extLst>
          </p:cNvPr>
          <p:cNvSpPr/>
          <p:nvPr/>
        </p:nvSpPr>
        <p:spPr>
          <a:xfrm>
            <a:off x="6361001" y="6073054"/>
            <a:ext cx="33297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http://</a:t>
            </a:r>
            <a:r>
              <a:rPr lang="en-US" sz="1100" dirty="0" err="1"/>
              <a:t>paulbourke.net</a:t>
            </a:r>
            <a:r>
              <a:rPr lang="en-US" sz="1100" dirty="0"/>
              <a:t>/</a:t>
            </a:r>
            <a:r>
              <a:rPr lang="en-US" sz="1100" dirty="0" err="1"/>
              <a:t>stereographics</a:t>
            </a:r>
            <a:r>
              <a:rPr lang="en-US" sz="1100" dirty="0"/>
              <a:t>/</a:t>
            </a:r>
            <a:r>
              <a:rPr lang="en-US" sz="1100" dirty="0" err="1"/>
              <a:t>stereorender</a:t>
            </a:r>
            <a:r>
              <a:rPr lang="en-US" sz="11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5479874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F1C0A-32DD-1B4D-B787-6AA32BD0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views ?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6322453E-10A1-0242-A3D2-650B9A771A82}"/>
              </a:ext>
            </a:extLst>
          </p:cNvPr>
          <p:cNvSpPr/>
          <p:nvPr/>
        </p:nvSpPr>
        <p:spPr>
          <a:xfrm rot="5400000">
            <a:off x="1948068" y="2035853"/>
            <a:ext cx="3794036" cy="2932600"/>
          </a:xfrm>
          <a:custGeom>
            <a:avLst/>
            <a:gdLst>
              <a:gd name="connsiteX0" fmla="*/ 7262573 w 7262573"/>
              <a:gd name="connsiteY0" fmla="*/ 2230083 h 4585157"/>
              <a:gd name="connsiteX1" fmla="*/ 0 w 7262573"/>
              <a:gd name="connsiteY1" fmla="*/ 0 h 4585157"/>
              <a:gd name="connsiteX2" fmla="*/ 6579 w 7262573"/>
              <a:gd name="connsiteY2" fmla="*/ 4585157 h 4585157"/>
              <a:gd name="connsiteX3" fmla="*/ 7262573 w 7262573"/>
              <a:gd name="connsiteY3" fmla="*/ 2230083 h 4585157"/>
              <a:gd name="connsiteX0" fmla="*/ 7255994 w 7255994"/>
              <a:gd name="connsiteY0" fmla="*/ 1934054 h 4289128"/>
              <a:gd name="connsiteX1" fmla="*/ 6578 w 7255994"/>
              <a:gd name="connsiteY1" fmla="*/ 0 h 4289128"/>
              <a:gd name="connsiteX2" fmla="*/ 0 w 7255994"/>
              <a:gd name="connsiteY2" fmla="*/ 4289128 h 4289128"/>
              <a:gd name="connsiteX3" fmla="*/ 7255994 w 7255994"/>
              <a:gd name="connsiteY3" fmla="*/ 1934054 h 4289128"/>
              <a:gd name="connsiteX0" fmla="*/ 7255994 w 7255994"/>
              <a:gd name="connsiteY0" fmla="*/ 1934054 h 4585157"/>
              <a:gd name="connsiteX1" fmla="*/ 6578 w 7255994"/>
              <a:gd name="connsiteY1" fmla="*/ 0 h 4585157"/>
              <a:gd name="connsiteX2" fmla="*/ 0 w 7255994"/>
              <a:gd name="connsiteY2" fmla="*/ 4585157 h 4585157"/>
              <a:gd name="connsiteX3" fmla="*/ 7255994 w 7255994"/>
              <a:gd name="connsiteY3" fmla="*/ 1934054 h 45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55994" h="4585157">
                <a:moveTo>
                  <a:pt x="7255994" y="1934054"/>
                </a:moveTo>
                <a:lnTo>
                  <a:pt x="6578" y="0"/>
                </a:lnTo>
                <a:cubicBezTo>
                  <a:pt x="4385" y="1429709"/>
                  <a:pt x="2193" y="3155448"/>
                  <a:pt x="0" y="4585157"/>
                </a:cubicBezTo>
                <a:lnTo>
                  <a:pt x="7255994" y="1934054"/>
                </a:lnTo>
                <a:close/>
              </a:path>
            </a:pathLst>
          </a:custGeom>
          <a:solidFill>
            <a:srgbClr val="525252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2AA50B20-BA21-5649-BCF4-0DF4A1973CE4}"/>
              </a:ext>
            </a:extLst>
          </p:cNvPr>
          <p:cNvSpPr/>
          <p:nvPr/>
        </p:nvSpPr>
        <p:spPr>
          <a:xfrm rot="5400000">
            <a:off x="1355015" y="2034779"/>
            <a:ext cx="3804510" cy="2945222"/>
          </a:xfrm>
          <a:custGeom>
            <a:avLst/>
            <a:gdLst>
              <a:gd name="connsiteX0" fmla="*/ 7262573 w 7262573"/>
              <a:gd name="connsiteY0" fmla="*/ 2230083 h 4585157"/>
              <a:gd name="connsiteX1" fmla="*/ 0 w 7262573"/>
              <a:gd name="connsiteY1" fmla="*/ 0 h 4585157"/>
              <a:gd name="connsiteX2" fmla="*/ 6579 w 7262573"/>
              <a:gd name="connsiteY2" fmla="*/ 4585157 h 4585157"/>
              <a:gd name="connsiteX3" fmla="*/ 7262573 w 7262573"/>
              <a:gd name="connsiteY3" fmla="*/ 2230083 h 4585157"/>
              <a:gd name="connsiteX0" fmla="*/ 7269151 w 7269151"/>
              <a:gd name="connsiteY0" fmla="*/ 2230083 h 4308864"/>
              <a:gd name="connsiteX1" fmla="*/ 6578 w 7269151"/>
              <a:gd name="connsiteY1" fmla="*/ 0 h 4308864"/>
              <a:gd name="connsiteX2" fmla="*/ 0 w 7269151"/>
              <a:gd name="connsiteY2" fmla="*/ 4308864 h 4308864"/>
              <a:gd name="connsiteX3" fmla="*/ 7269151 w 7269151"/>
              <a:gd name="connsiteY3" fmla="*/ 2230083 h 4308864"/>
              <a:gd name="connsiteX0" fmla="*/ 7276021 w 7276021"/>
              <a:gd name="connsiteY0" fmla="*/ 2526112 h 4604893"/>
              <a:gd name="connsiteX1" fmla="*/ 291 w 7276021"/>
              <a:gd name="connsiteY1" fmla="*/ 0 h 4604893"/>
              <a:gd name="connsiteX2" fmla="*/ 6870 w 7276021"/>
              <a:gd name="connsiteY2" fmla="*/ 4604893 h 4604893"/>
              <a:gd name="connsiteX3" fmla="*/ 7276021 w 7276021"/>
              <a:gd name="connsiteY3" fmla="*/ 2526112 h 460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76021" h="4604893">
                <a:moveTo>
                  <a:pt x="7276021" y="2526112"/>
                </a:moveTo>
                <a:lnTo>
                  <a:pt x="291" y="0"/>
                </a:lnTo>
                <a:cubicBezTo>
                  <a:pt x="-1902" y="1436288"/>
                  <a:pt x="9063" y="3168605"/>
                  <a:pt x="6870" y="4604893"/>
                </a:cubicBezTo>
                <a:lnTo>
                  <a:pt x="7276021" y="2526112"/>
                </a:lnTo>
                <a:close/>
              </a:path>
            </a:pathLst>
          </a:custGeom>
          <a:solidFill>
            <a:srgbClr val="525252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65374939-EE34-0942-A47F-9F717BEB9812}"/>
              </a:ext>
            </a:extLst>
          </p:cNvPr>
          <p:cNvSpPr/>
          <p:nvPr/>
        </p:nvSpPr>
        <p:spPr>
          <a:xfrm rot="5760775">
            <a:off x="6430162" y="1962701"/>
            <a:ext cx="3794036" cy="2932600"/>
          </a:xfrm>
          <a:custGeom>
            <a:avLst/>
            <a:gdLst>
              <a:gd name="connsiteX0" fmla="*/ 7262573 w 7262573"/>
              <a:gd name="connsiteY0" fmla="*/ 2230083 h 4585157"/>
              <a:gd name="connsiteX1" fmla="*/ 0 w 7262573"/>
              <a:gd name="connsiteY1" fmla="*/ 0 h 4585157"/>
              <a:gd name="connsiteX2" fmla="*/ 6579 w 7262573"/>
              <a:gd name="connsiteY2" fmla="*/ 4585157 h 4585157"/>
              <a:gd name="connsiteX3" fmla="*/ 7262573 w 7262573"/>
              <a:gd name="connsiteY3" fmla="*/ 2230083 h 4585157"/>
              <a:gd name="connsiteX0" fmla="*/ 7255994 w 7255994"/>
              <a:gd name="connsiteY0" fmla="*/ 1934054 h 4289128"/>
              <a:gd name="connsiteX1" fmla="*/ 6578 w 7255994"/>
              <a:gd name="connsiteY1" fmla="*/ 0 h 4289128"/>
              <a:gd name="connsiteX2" fmla="*/ 0 w 7255994"/>
              <a:gd name="connsiteY2" fmla="*/ 4289128 h 4289128"/>
              <a:gd name="connsiteX3" fmla="*/ 7255994 w 7255994"/>
              <a:gd name="connsiteY3" fmla="*/ 1934054 h 4289128"/>
              <a:gd name="connsiteX0" fmla="*/ 7255994 w 7255994"/>
              <a:gd name="connsiteY0" fmla="*/ 1934054 h 4585157"/>
              <a:gd name="connsiteX1" fmla="*/ 6578 w 7255994"/>
              <a:gd name="connsiteY1" fmla="*/ 0 h 4585157"/>
              <a:gd name="connsiteX2" fmla="*/ 0 w 7255994"/>
              <a:gd name="connsiteY2" fmla="*/ 4585157 h 4585157"/>
              <a:gd name="connsiteX3" fmla="*/ 7255994 w 7255994"/>
              <a:gd name="connsiteY3" fmla="*/ 1934054 h 45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55994" h="4585157">
                <a:moveTo>
                  <a:pt x="7255994" y="1934054"/>
                </a:moveTo>
                <a:lnTo>
                  <a:pt x="6578" y="0"/>
                </a:lnTo>
                <a:cubicBezTo>
                  <a:pt x="4385" y="1429709"/>
                  <a:pt x="2193" y="3155448"/>
                  <a:pt x="0" y="4585157"/>
                </a:cubicBezTo>
                <a:lnTo>
                  <a:pt x="7255994" y="1934054"/>
                </a:lnTo>
                <a:close/>
              </a:path>
            </a:pathLst>
          </a:custGeom>
          <a:solidFill>
            <a:srgbClr val="525252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A7739ED2-DDB0-8748-B0D2-8121D814AEEB}"/>
              </a:ext>
            </a:extLst>
          </p:cNvPr>
          <p:cNvSpPr/>
          <p:nvPr/>
        </p:nvSpPr>
        <p:spPr>
          <a:xfrm rot="4814349">
            <a:off x="7109804" y="2035057"/>
            <a:ext cx="3794036" cy="2932600"/>
          </a:xfrm>
          <a:custGeom>
            <a:avLst/>
            <a:gdLst>
              <a:gd name="connsiteX0" fmla="*/ 7262573 w 7262573"/>
              <a:gd name="connsiteY0" fmla="*/ 2230083 h 4585157"/>
              <a:gd name="connsiteX1" fmla="*/ 0 w 7262573"/>
              <a:gd name="connsiteY1" fmla="*/ 0 h 4585157"/>
              <a:gd name="connsiteX2" fmla="*/ 6579 w 7262573"/>
              <a:gd name="connsiteY2" fmla="*/ 4585157 h 4585157"/>
              <a:gd name="connsiteX3" fmla="*/ 7262573 w 7262573"/>
              <a:gd name="connsiteY3" fmla="*/ 2230083 h 4585157"/>
              <a:gd name="connsiteX0" fmla="*/ 7255994 w 7255994"/>
              <a:gd name="connsiteY0" fmla="*/ 1934054 h 4289128"/>
              <a:gd name="connsiteX1" fmla="*/ 6578 w 7255994"/>
              <a:gd name="connsiteY1" fmla="*/ 0 h 4289128"/>
              <a:gd name="connsiteX2" fmla="*/ 0 w 7255994"/>
              <a:gd name="connsiteY2" fmla="*/ 4289128 h 4289128"/>
              <a:gd name="connsiteX3" fmla="*/ 7255994 w 7255994"/>
              <a:gd name="connsiteY3" fmla="*/ 1934054 h 4289128"/>
              <a:gd name="connsiteX0" fmla="*/ 7255994 w 7255994"/>
              <a:gd name="connsiteY0" fmla="*/ 1934054 h 4585157"/>
              <a:gd name="connsiteX1" fmla="*/ 6578 w 7255994"/>
              <a:gd name="connsiteY1" fmla="*/ 0 h 4585157"/>
              <a:gd name="connsiteX2" fmla="*/ 0 w 7255994"/>
              <a:gd name="connsiteY2" fmla="*/ 4585157 h 4585157"/>
              <a:gd name="connsiteX3" fmla="*/ 7255994 w 7255994"/>
              <a:gd name="connsiteY3" fmla="*/ 1934054 h 45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55994" h="4585157">
                <a:moveTo>
                  <a:pt x="7255994" y="1934054"/>
                </a:moveTo>
                <a:lnTo>
                  <a:pt x="6578" y="0"/>
                </a:lnTo>
                <a:cubicBezTo>
                  <a:pt x="4385" y="1429709"/>
                  <a:pt x="2193" y="3155448"/>
                  <a:pt x="0" y="4585157"/>
                </a:cubicBezTo>
                <a:lnTo>
                  <a:pt x="7255994" y="1934054"/>
                </a:lnTo>
                <a:close/>
              </a:path>
            </a:pathLst>
          </a:custGeom>
          <a:solidFill>
            <a:srgbClr val="525252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EC0959-B59B-534C-AE96-5AE423B5F677}"/>
              </a:ext>
            </a:extLst>
          </p:cNvPr>
          <p:cNvSpPr txBox="1"/>
          <p:nvPr/>
        </p:nvSpPr>
        <p:spPr>
          <a:xfrm>
            <a:off x="3032649" y="5409645"/>
            <a:ext cx="1242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off-axis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CD3A8DC-5CE1-D44F-9850-D73C0BD25C25}"/>
              </a:ext>
            </a:extLst>
          </p:cNvPr>
          <p:cNvSpPr txBox="1"/>
          <p:nvPr/>
        </p:nvSpPr>
        <p:spPr>
          <a:xfrm>
            <a:off x="8650481" y="5359678"/>
            <a:ext cx="1728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toe-in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8F118CA-3778-0F44-A8A1-A751CBEDBE1F}"/>
              </a:ext>
            </a:extLst>
          </p:cNvPr>
          <p:cNvSpPr/>
          <p:nvPr/>
        </p:nvSpPr>
        <p:spPr>
          <a:xfrm>
            <a:off x="4425797" y="5906756"/>
            <a:ext cx="33297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http://</a:t>
            </a:r>
            <a:r>
              <a:rPr lang="en-US" sz="1100" dirty="0" err="1"/>
              <a:t>paulbourke.net</a:t>
            </a:r>
            <a:r>
              <a:rPr lang="en-US" sz="1100" dirty="0"/>
              <a:t>/</a:t>
            </a:r>
            <a:r>
              <a:rPr lang="en-US" sz="1100" dirty="0" err="1"/>
              <a:t>stereographics</a:t>
            </a:r>
            <a:r>
              <a:rPr lang="en-US" sz="1100" dirty="0"/>
              <a:t>/</a:t>
            </a:r>
            <a:r>
              <a:rPr lang="en-US" sz="1100" dirty="0" err="1"/>
              <a:t>stereorender</a:t>
            </a:r>
            <a:r>
              <a:rPr lang="en-US" sz="1100" dirty="0"/>
              <a:t>/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0B87F47-99D5-1643-AEC3-D9CFAEB5BED7}"/>
              </a:ext>
            </a:extLst>
          </p:cNvPr>
          <p:cNvSpPr txBox="1"/>
          <p:nvPr/>
        </p:nvSpPr>
        <p:spPr>
          <a:xfrm>
            <a:off x="7407036" y="2203134"/>
            <a:ext cx="2517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creates vertical parallax</a:t>
            </a:r>
          </a:p>
        </p:txBody>
      </p:sp>
    </p:spTree>
    <p:extLst>
      <p:ext uri="{BB962C8B-B14F-4D97-AF65-F5344CB8AC3E}">
        <p14:creationId xmlns:p14="http://schemas.microsoft.com/office/powerpoint/2010/main" val="16059837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F1C0A-32DD-1B4D-B787-6AA32BD0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views ?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6322453E-10A1-0242-A3D2-650B9A771A82}"/>
              </a:ext>
            </a:extLst>
          </p:cNvPr>
          <p:cNvSpPr/>
          <p:nvPr/>
        </p:nvSpPr>
        <p:spPr>
          <a:xfrm rot="5400000">
            <a:off x="1948068" y="2035853"/>
            <a:ext cx="3794036" cy="2932600"/>
          </a:xfrm>
          <a:custGeom>
            <a:avLst/>
            <a:gdLst>
              <a:gd name="connsiteX0" fmla="*/ 7262573 w 7262573"/>
              <a:gd name="connsiteY0" fmla="*/ 2230083 h 4585157"/>
              <a:gd name="connsiteX1" fmla="*/ 0 w 7262573"/>
              <a:gd name="connsiteY1" fmla="*/ 0 h 4585157"/>
              <a:gd name="connsiteX2" fmla="*/ 6579 w 7262573"/>
              <a:gd name="connsiteY2" fmla="*/ 4585157 h 4585157"/>
              <a:gd name="connsiteX3" fmla="*/ 7262573 w 7262573"/>
              <a:gd name="connsiteY3" fmla="*/ 2230083 h 4585157"/>
              <a:gd name="connsiteX0" fmla="*/ 7255994 w 7255994"/>
              <a:gd name="connsiteY0" fmla="*/ 1934054 h 4289128"/>
              <a:gd name="connsiteX1" fmla="*/ 6578 w 7255994"/>
              <a:gd name="connsiteY1" fmla="*/ 0 h 4289128"/>
              <a:gd name="connsiteX2" fmla="*/ 0 w 7255994"/>
              <a:gd name="connsiteY2" fmla="*/ 4289128 h 4289128"/>
              <a:gd name="connsiteX3" fmla="*/ 7255994 w 7255994"/>
              <a:gd name="connsiteY3" fmla="*/ 1934054 h 4289128"/>
              <a:gd name="connsiteX0" fmla="*/ 7255994 w 7255994"/>
              <a:gd name="connsiteY0" fmla="*/ 1934054 h 4585157"/>
              <a:gd name="connsiteX1" fmla="*/ 6578 w 7255994"/>
              <a:gd name="connsiteY1" fmla="*/ 0 h 4585157"/>
              <a:gd name="connsiteX2" fmla="*/ 0 w 7255994"/>
              <a:gd name="connsiteY2" fmla="*/ 4585157 h 4585157"/>
              <a:gd name="connsiteX3" fmla="*/ 7255994 w 7255994"/>
              <a:gd name="connsiteY3" fmla="*/ 1934054 h 45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55994" h="4585157">
                <a:moveTo>
                  <a:pt x="7255994" y="1934054"/>
                </a:moveTo>
                <a:lnTo>
                  <a:pt x="6578" y="0"/>
                </a:lnTo>
                <a:cubicBezTo>
                  <a:pt x="4385" y="1429709"/>
                  <a:pt x="2193" y="3155448"/>
                  <a:pt x="0" y="4585157"/>
                </a:cubicBezTo>
                <a:lnTo>
                  <a:pt x="7255994" y="1934054"/>
                </a:lnTo>
                <a:close/>
              </a:path>
            </a:pathLst>
          </a:custGeom>
          <a:solidFill>
            <a:srgbClr val="525252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2AA50B20-BA21-5649-BCF4-0DF4A1973CE4}"/>
              </a:ext>
            </a:extLst>
          </p:cNvPr>
          <p:cNvSpPr/>
          <p:nvPr/>
        </p:nvSpPr>
        <p:spPr>
          <a:xfrm rot="5400000">
            <a:off x="1355015" y="2034779"/>
            <a:ext cx="3804510" cy="2945222"/>
          </a:xfrm>
          <a:custGeom>
            <a:avLst/>
            <a:gdLst>
              <a:gd name="connsiteX0" fmla="*/ 7262573 w 7262573"/>
              <a:gd name="connsiteY0" fmla="*/ 2230083 h 4585157"/>
              <a:gd name="connsiteX1" fmla="*/ 0 w 7262573"/>
              <a:gd name="connsiteY1" fmla="*/ 0 h 4585157"/>
              <a:gd name="connsiteX2" fmla="*/ 6579 w 7262573"/>
              <a:gd name="connsiteY2" fmla="*/ 4585157 h 4585157"/>
              <a:gd name="connsiteX3" fmla="*/ 7262573 w 7262573"/>
              <a:gd name="connsiteY3" fmla="*/ 2230083 h 4585157"/>
              <a:gd name="connsiteX0" fmla="*/ 7269151 w 7269151"/>
              <a:gd name="connsiteY0" fmla="*/ 2230083 h 4308864"/>
              <a:gd name="connsiteX1" fmla="*/ 6578 w 7269151"/>
              <a:gd name="connsiteY1" fmla="*/ 0 h 4308864"/>
              <a:gd name="connsiteX2" fmla="*/ 0 w 7269151"/>
              <a:gd name="connsiteY2" fmla="*/ 4308864 h 4308864"/>
              <a:gd name="connsiteX3" fmla="*/ 7269151 w 7269151"/>
              <a:gd name="connsiteY3" fmla="*/ 2230083 h 4308864"/>
              <a:gd name="connsiteX0" fmla="*/ 7276021 w 7276021"/>
              <a:gd name="connsiteY0" fmla="*/ 2526112 h 4604893"/>
              <a:gd name="connsiteX1" fmla="*/ 291 w 7276021"/>
              <a:gd name="connsiteY1" fmla="*/ 0 h 4604893"/>
              <a:gd name="connsiteX2" fmla="*/ 6870 w 7276021"/>
              <a:gd name="connsiteY2" fmla="*/ 4604893 h 4604893"/>
              <a:gd name="connsiteX3" fmla="*/ 7276021 w 7276021"/>
              <a:gd name="connsiteY3" fmla="*/ 2526112 h 460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76021" h="4604893">
                <a:moveTo>
                  <a:pt x="7276021" y="2526112"/>
                </a:moveTo>
                <a:lnTo>
                  <a:pt x="291" y="0"/>
                </a:lnTo>
                <a:cubicBezTo>
                  <a:pt x="-1902" y="1436288"/>
                  <a:pt x="9063" y="3168605"/>
                  <a:pt x="6870" y="4604893"/>
                </a:cubicBezTo>
                <a:lnTo>
                  <a:pt x="7276021" y="2526112"/>
                </a:lnTo>
                <a:close/>
              </a:path>
            </a:pathLst>
          </a:custGeom>
          <a:solidFill>
            <a:srgbClr val="525252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65374939-EE34-0942-A47F-9F717BEB9812}"/>
              </a:ext>
            </a:extLst>
          </p:cNvPr>
          <p:cNvSpPr/>
          <p:nvPr/>
        </p:nvSpPr>
        <p:spPr>
          <a:xfrm rot="5760775">
            <a:off x="6430162" y="1962701"/>
            <a:ext cx="3794036" cy="2932600"/>
          </a:xfrm>
          <a:custGeom>
            <a:avLst/>
            <a:gdLst>
              <a:gd name="connsiteX0" fmla="*/ 7262573 w 7262573"/>
              <a:gd name="connsiteY0" fmla="*/ 2230083 h 4585157"/>
              <a:gd name="connsiteX1" fmla="*/ 0 w 7262573"/>
              <a:gd name="connsiteY1" fmla="*/ 0 h 4585157"/>
              <a:gd name="connsiteX2" fmla="*/ 6579 w 7262573"/>
              <a:gd name="connsiteY2" fmla="*/ 4585157 h 4585157"/>
              <a:gd name="connsiteX3" fmla="*/ 7262573 w 7262573"/>
              <a:gd name="connsiteY3" fmla="*/ 2230083 h 4585157"/>
              <a:gd name="connsiteX0" fmla="*/ 7255994 w 7255994"/>
              <a:gd name="connsiteY0" fmla="*/ 1934054 h 4289128"/>
              <a:gd name="connsiteX1" fmla="*/ 6578 w 7255994"/>
              <a:gd name="connsiteY1" fmla="*/ 0 h 4289128"/>
              <a:gd name="connsiteX2" fmla="*/ 0 w 7255994"/>
              <a:gd name="connsiteY2" fmla="*/ 4289128 h 4289128"/>
              <a:gd name="connsiteX3" fmla="*/ 7255994 w 7255994"/>
              <a:gd name="connsiteY3" fmla="*/ 1934054 h 4289128"/>
              <a:gd name="connsiteX0" fmla="*/ 7255994 w 7255994"/>
              <a:gd name="connsiteY0" fmla="*/ 1934054 h 4585157"/>
              <a:gd name="connsiteX1" fmla="*/ 6578 w 7255994"/>
              <a:gd name="connsiteY1" fmla="*/ 0 h 4585157"/>
              <a:gd name="connsiteX2" fmla="*/ 0 w 7255994"/>
              <a:gd name="connsiteY2" fmla="*/ 4585157 h 4585157"/>
              <a:gd name="connsiteX3" fmla="*/ 7255994 w 7255994"/>
              <a:gd name="connsiteY3" fmla="*/ 1934054 h 45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55994" h="4585157">
                <a:moveTo>
                  <a:pt x="7255994" y="1934054"/>
                </a:moveTo>
                <a:lnTo>
                  <a:pt x="6578" y="0"/>
                </a:lnTo>
                <a:cubicBezTo>
                  <a:pt x="4385" y="1429709"/>
                  <a:pt x="2193" y="3155448"/>
                  <a:pt x="0" y="4585157"/>
                </a:cubicBezTo>
                <a:lnTo>
                  <a:pt x="7255994" y="1934054"/>
                </a:lnTo>
                <a:close/>
              </a:path>
            </a:pathLst>
          </a:custGeom>
          <a:solidFill>
            <a:srgbClr val="525252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A7739ED2-DDB0-8748-B0D2-8121D814AEEB}"/>
              </a:ext>
            </a:extLst>
          </p:cNvPr>
          <p:cNvSpPr/>
          <p:nvPr/>
        </p:nvSpPr>
        <p:spPr>
          <a:xfrm rot="4814349">
            <a:off x="7109804" y="2035057"/>
            <a:ext cx="3794036" cy="2932600"/>
          </a:xfrm>
          <a:custGeom>
            <a:avLst/>
            <a:gdLst>
              <a:gd name="connsiteX0" fmla="*/ 7262573 w 7262573"/>
              <a:gd name="connsiteY0" fmla="*/ 2230083 h 4585157"/>
              <a:gd name="connsiteX1" fmla="*/ 0 w 7262573"/>
              <a:gd name="connsiteY1" fmla="*/ 0 h 4585157"/>
              <a:gd name="connsiteX2" fmla="*/ 6579 w 7262573"/>
              <a:gd name="connsiteY2" fmla="*/ 4585157 h 4585157"/>
              <a:gd name="connsiteX3" fmla="*/ 7262573 w 7262573"/>
              <a:gd name="connsiteY3" fmla="*/ 2230083 h 4585157"/>
              <a:gd name="connsiteX0" fmla="*/ 7255994 w 7255994"/>
              <a:gd name="connsiteY0" fmla="*/ 1934054 h 4289128"/>
              <a:gd name="connsiteX1" fmla="*/ 6578 w 7255994"/>
              <a:gd name="connsiteY1" fmla="*/ 0 h 4289128"/>
              <a:gd name="connsiteX2" fmla="*/ 0 w 7255994"/>
              <a:gd name="connsiteY2" fmla="*/ 4289128 h 4289128"/>
              <a:gd name="connsiteX3" fmla="*/ 7255994 w 7255994"/>
              <a:gd name="connsiteY3" fmla="*/ 1934054 h 4289128"/>
              <a:gd name="connsiteX0" fmla="*/ 7255994 w 7255994"/>
              <a:gd name="connsiteY0" fmla="*/ 1934054 h 4585157"/>
              <a:gd name="connsiteX1" fmla="*/ 6578 w 7255994"/>
              <a:gd name="connsiteY1" fmla="*/ 0 h 4585157"/>
              <a:gd name="connsiteX2" fmla="*/ 0 w 7255994"/>
              <a:gd name="connsiteY2" fmla="*/ 4585157 h 4585157"/>
              <a:gd name="connsiteX3" fmla="*/ 7255994 w 7255994"/>
              <a:gd name="connsiteY3" fmla="*/ 1934054 h 45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55994" h="4585157">
                <a:moveTo>
                  <a:pt x="7255994" y="1934054"/>
                </a:moveTo>
                <a:lnTo>
                  <a:pt x="6578" y="0"/>
                </a:lnTo>
                <a:cubicBezTo>
                  <a:pt x="4385" y="1429709"/>
                  <a:pt x="2193" y="3155448"/>
                  <a:pt x="0" y="4585157"/>
                </a:cubicBezTo>
                <a:lnTo>
                  <a:pt x="7255994" y="1934054"/>
                </a:lnTo>
                <a:close/>
              </a:path>
            </a:pathLst>
          </a:custGeom>
          <a:solidFill>
            <a:srgbClr val="525252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EC0959-B59B-534C-AE96-5AE423B5F677}"/>
              </a:ext>
            </a:extLst>
          </p:cNvPr>
          <p:cNvSpPr txBox="1"/>
          <p:nvPr/>
        </p:nvSpPr>
        <p:spPr>
          <a:xfrm>
            <a:off x="3032649" y="5409645"/>
            <a:ext cx="1242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off-axis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CD3A8DC-5CE1-D44F-9850-D73C0BD25C25}"/>
              </a:ext>
            </a:extLst>
          </p:cNvPr>
          <p:cNvSpPr txBox="1"/>
          <p:nvPr/>
        </p:nvSpPr>
        <p:spPr>
          <a:xfrm>
            <a:off x="8650481" y="5359678"/>
            <a:ext cx="1728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toe-in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8F118CA-3778-0F44-A8A1-A751CBEDBE1F}"/>
              </a:ext>
            </a:extLst>
          </p:cNvPr>
          <p:cNvSpPr/>
          <p:nvPr/>
        </p:nvSpPr>
        <p:spPr>
          <a:xfrm>
            <a:off x="4425797" y="5906756"/>
            <a:ext cx="33297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http://</a:t>
            </a:r>
            <a:r>
              <a:rPr lang="en-US" sz="1100" dirty="0" err="1"/>
              <a:t>paulbourke.net</a:t>
            </a:r>
            <a:r>
              <a:rPr lang="en-US" sz="1100" dirty="0"/>
              <a:t>/</a:t>
            </a:r>
            <a:r>
              <a:rPr lang="en-US" sz="1100" dirty="0" err="1"/>
              <a:t>stereographics</a:t>
            </a:r>
            <a:r>
              <a:rPr lang="en-US" sz="1100" dirty="0"/>
              <a:t>/</a:t>
            </a:r>
            <a:r>
              <a:rPr lang="en-US" sz="1100" dirty="0" err="1"/>
              <a:t>stereorender</a:t>
            </a:r>
            <a:r>
              <a:rPr lang="en-US" sz="1100" dirty="0"/>
              <a:t>/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0B87F47-99D5-1643-AEC3-D9CFAEB5BED7}"/>
              </a:ext>
            </a:extLst>
          </p:cNvPr>
          <p:cNvSpPr txBox="1"/>
          <p:nvPr/>
        </p:nvSpPr>
        <p:spPr>
          <a:xfrm>
            <a:off x="7407036" y="2203134"/>
            <a:ext cx="2517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creates vertical parallax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4F3E485-6862-0A42-9A9B-4314AAC46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2225548" y="1158591"/>
            <a:ext cx="7530520" cy="409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1964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272AA6D-A703-4145-98B7-F9438394124C}"/>
              </a:ext>
            </a:extLst>
          </p:cNvPr>
          <p:cNvCxnSpPr>
            <a:cxnSpLocks/>
          </p:cNvCxnSpPr>
          <p:nvPr/>
        </p:nvCxnSpPr>
        <p:spPr>
          <a:xfrm flipV="1">
            <a:off x="1328718" y="4084239"/>
            <a:ext cx="9966251" cy="593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73F1C0A-32DD-1B4D-B787-6AA32BD0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views – asymmetric frusta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2A8A48A-A8DE-F048-A714-ABE4A62AB86B}"/>
              </a:ext>
            </a:extLst>
          </p:cNvPr>
          <p:cNvCxnSpPr>
            <a:cxnSpLocks/>
          </p:cNvCxnSpPr>
          <p:nvPr/>
        </p:nvCxnSpPr>
        <p:spPr>
          <a:xfrm flipV="1">
            <a:off x="1301306" y="3510815"/>
            <a:ext cx="9966251" cy="593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82CFE7A2-FDB5-0040-992A-EC93DD16DC84}"/>
              </a:ext>
            </a:extLst>
          </p:cNvPr>
          <p:cNvGrpSpPr/>
          <p:nvPr/>
        </p:nvGrpSpPr>
        <p:grpSpPr>
          <a:xfrm>
            <a:off x="8893605" y="3310270"/>
            <a:ext cx="120502" cy="1033130"/>
            <a:chOff x="7926579" y="3310270"/>
            <a:chExt cx="120502" cy="103313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AB0D987-74F1-7E47-99F7-9C3091D32FF3}"/>
                </a:ext>
              </a:extLst>
            </p:cNvPr>
            <p:cNvSpPr/>
            <p:nvPr/>
          </p:nvSpPr>
          <p:spPr>
            <a:xfrm>
              <a:off x="7926579" y="3310270"/>
              <a:ext cx="120502" cy="1187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3924328-06DA-5D4D-8DF0-339F14AB7B78}"/>
                </a:ext>
              </a:extLst>
            </p:cNvPr>
            <p:cNvSpPr/>
            <p:nvPr/>
          </p:nvSpPr>
          <p:spPr>
            <a:xfrm>
              <a:off x="7926579" y="3462670"/>
              <a:ext cx="120502" cy="1187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6461BA0-3A22-EE4B-9639-39A57AD905CD}"/>
                </a:ext>
              </a:extLst>
            </p:cNvPr>
            <p:cNvSpPr/>
            <p:nvPr/>
          </p:nvSpPr>
          <p:spPr>
            <a:xfrm>
              <a:off x="7926579" y="3615070"/>
              <a:ext cx="120502" cy="1187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69607F-5CD5-9E43-85DD-1D4CF786075F}"/>
                </a:ext>
              </a:extLst>
            </p:cNvPr>
            <p:cNvSpPr/>
            <p:nvPr/>
          </p:nvSpPr>
          <p:spPr>
            <a:xfrm>
              <a:off x="7926579" y="3767470"/>
              <a:ext cx="120502" cy="1187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64D866A-B59D-9F42-A203-19195915327E}"/>
                </a:ext>
              </a:extLst>
            </p:cNvPr>
            <p:cNvSpPr/>
            <p:nvPr/>
          </p:nvSpPr>
          <p:spPr>
            <a:xfrm>
              <a:off x="7926579" y="3919870"/>
              <a:ext cx="120502" cy="1187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0027082-2E90-A642-BE55-B026F15EF8BF}"/>
                </a:ext>
              </a:extLst>
            </p:cNvPr>
            <p:cNvSpPr/>
            <p:nvPr/>
          </p:nvSpPr>
          <p:spPr>
            <a:xfrm>
              <a:off x="7926579" y="4072270"/>
              <a:ext cx="120502" cy="1187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23FEE92-F5DD-AF48-BD23-1A6C9DBFBE77}"/>
                </a:ext>
              </a:extLst>
            </p:cNvPr>
            <p:cNvSpPr/>
            <p:nvPr/>
          </p:nvSpPr>
          <p:spPr>
            <a:xfrm>
              <a:off x="7926579" y="4224670"/>
              <a:ext cx="120502" cy="1187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Left Bracket 12">
            <a:extLst>
              <a:ext uri="{FF2B5EF4-FFF2-40B4-BE49-F238E27FC236}">
                <a16:creationId xmlns:a16="http://schemas.microsoft.com/office/drawing/2014/main" id="{13518745-C88B-404A-9B60-693812D87A06}"/>
              </a:ext>
            </a:extLst>
          </p:cNvPr>
          <p:cNvSpPr/>
          <p:nvPr/>
        </p:nvSpPr>
        <p:spPr>
          <a:xfrm>
            <a:off x="8720822" y="3118955"/>
            <a:ext cx="345565" cy="1415760"/>
          </a:xfrm>
          <a:prstGeom prst="leftBracket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CD2DC93-7A48-8C46-8830-A2A0EE4F4763}"/>
              </a:ext>
            </a:extLst>
          </p:cNvPr>
          <p:cNvGrpSpPr/>
          <p:nvPr/>
        </p:nvGrpSpPr>
        <p:grpSpPr>
          <a:xfrm>
            <a:off x="3319948" y="1562388"/>
            <a:ext cx="537485" cy="4608155"/>
            <a:chOff x="7926579" y="3310270"/>
            <a:chExt cx="120502" cy="1033130"/>
          </a:xfrm>
          <a:solidFill>
            <a:schemeClr val="accent2">
              <a:lumMod val="50000"/>
            </a:schemeClr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A9E831-B721-0040-A263-36DA86FFE4D6}"/>
                </a:ext>
              </a:extLst>
            </p:cNvPr>
            <p:cNvSpPr/>
            <p:nvPr/>
          </p:nvSpPr>
          <p:spPr>
            <a:xfrm>
              <a:off x="7926579" y="3310270"/>
              <a:ext cx="120502" cy="1187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FDBE6ED-56DE-0046-8316-F62E813AAC54}"/>
                </a:ext>
              </a:extLst>
            </p:cNvPr>
            <p:cNvSpPr/>
            <p:nvPr/>
          </p:nvSpPr>
          <p:spPr>
            <a:xfrm>
              <a:off x="7926579" y="3462670"/>
              <a:ext cx="120502" cy="1187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D749FC-1EF4-5246-850E-0238A17C65BE}"/>
                </a:ext>
              </a:extLst>
            </p:cNvPr>
            <p:cNvSpPr/>
            <p:nvPr/>
          </p:nvSpPr>
          <p:spPr>
            <a:xfrm>
              <a:off x="7926579" y="3615070"/>
              <a:ext cx="120502" cy="1187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DAAD9B1-F23E-314B-B854-E813D6A00804}"/>
                </a:ext>
              </a:extLst>
            </p:cNvPr>
            <p:cNvSpPr/>
            <p:nvPr/>
          </p:nvSpPr>
          <p:spPr>
            <a:xfrm>
              <a:off x="7926579" y="3767470"/>
              <a:ext cx="120502" cy="1187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8998210-9D86-6D4C-9010-E2407C33DA46}"/>
                </a:ext>
              </a:extLst>
            </p:cNvPr>
            <p:cNvSpPr/>
            <p:nvPr/>
          </p:nvSpPr>
          <p:spPr>
            <a:xfrm>
              <a:off x="7926579" y="3919870"/>
              <a:ext cx="120502" cy="1187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484024E-84AB-D74F-A1FA-75F511CF3F1B}"/>
                </a:ext>
              </a:extLst>
            </p:cNvPr>
            <p:cNvSpPr/>
            <p:nvPr/>
          </p:nvSpPr>
          <p:spPr>
            <a:xfrm>
              <a:off x="7926579" y="4072270"/>
              <a:ext cx="120502" cy="1187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18993F7-171F-1544-A17B-4DF8ED7EEFF3}"/>
                </a:ext>
              </a:extLst>
            </p:cNvPr>
            <p:cNvSpPr/>
            <p:nvPr/>
          </p:nvSpPr>
          <p:spPr>
            <a:xfrm>
              <a:off x="7926579" y="4224670"/>
              <a:ext cx="120502" cy="1187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3AFC655-7249-A248-819A-E64E698C60DD}"/>
              </a:ext>
            </a:extLst>
          </p:cNvPr>
          <p:cNvSpPr txBox="1"/>
          <p:nvPr/>
        </p:nvSpPr>
        <p:spPr>
          <a:xfrm>
            <a:off x="4506645" y="346154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CFD82FA5-3092-A548-B56E-56DF79BDD5AE}"/>
              </a:ext>
            </a:extLst>
          </p:cNvPr>
          <p:cNvSpPr/>
          <p:nvPr/>
        </p:nvSpPr>
        <p:spPr>
          <a:xfrm>
            <a:off x="3322102" y="1585401"/>
            <a:ext cx="7255994" cy="4585157"/>
          </a:xfrm>
          <a:custGeom>
            <a:avLst/>
            <a:gdLst>
              <a:gd name="connsiteX0" fmla="*/ 7262573 w 7262573"/>
              <a:gd name="connsiteY0" fmla="*/ 2230083 h 4585157"/>
              <a:gd name="connsiteX1" fmla="*/ 0 w 7262573"/>
              <a:gd name="connsiteY1" fmla="*/ 0 h 4585157"/>
              <a:gd name="connsiteX2" fmla="*/ 6579 w 7262573"/>
              <a:gd name="connsiteY2" fmla="*/ 4585157 h 4585157"/>
              <a:gd name="connsiteX3" fmla="*/ 7262573 w 7262573"/>
              <a:gd name="connsiteY3" fmla="*/ 2230083 h 4585157"/>
              <a:gd name="connsiteX0" fmla="*/ 7255994 w 7255994"/>
              <a:gd name="connsiteY0" fmla="*/ 1934054 h 4289128"/>
              <a:gd name="connsiteX1" fmla="*/ 6578 w 7255994"/>
              <a:gd name="connsiteY1" fmla="*/ 0 h 4289128"/>
              <a:gd name="connsiteX2" fmla="*/ 0 w 7255994"/>
              <a:gd name="connsiteY2" fmla="*/ 4289128 h 4289128"/>
              <a:gd name="connsiteX3" fmla="*/ 7255994 w 7255994"/>
              <a:gd name="connsiteY3" fmla="*/ 1934054 h 4289128"/>
              <a:gd name="connsiteX0" fmla="*/ 7255994 w 7255994"/>
              <a:gd name="connsiteY0" fmla="*/ 1934054 h 4585157"/>
              <a:gd name="connsiteX1" fmla="*/ 6578 w 7255994"/>
              <a:gd name="connsiteY1" fmla="*/ 0 h 4585157"/>
              <a:gd name="connsiteX2" fmla="*/ 0 w 7255994"/>
              <a:gd name="connsiteY2" fmla="*/ 4585157 h 4585157"/>
              <a:gd name="connsiteX3" fmla="*/ 7255994 w 7255994"/>
              <a:gd name="connsiteY3" fmla="*/ 1934054 h 45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55994" h="4585157">
                <a:moveTo>
                  <a:pt x="7255994" y="1934054"/>
                </a:moveTo>
                <a:lnTo>
                  <a:pt x="6578" y="0"/>
                </a:lnTo>
                <a:cubicBezTo>
                  <a:pt x="4385" y="1429709"/>
                  <a:pt x="2193" y="3155448"/>
                  <a:pt x="0" y="4585157"/>
                </a:cubicBezTo>
                <a:lnTo>
                  <a:pt x="7255994" y="1934054"/>
                </a:lnTo>
                <a:close/>
              </a:path>
            </a:pathLst>
          </a:custGeom>
          <a:solidFill>
            <a:srgbClr val="525252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7891A1EF-72E4-DE4D-94DA-85F25AE1F6F4}"/>
              </a:ext>
            </a:extLst>
          </p:cNvPr>
          <p:cNvSpPr/>
          <p:nvPr/>
        </p:nvSpPr>
        <p:spPr>
          <a:xfrm>
            <a:off x="3598394" y="2499799"/>
            <a:ext cx="1124910" cy="1381467"/>
          </a:xfrm>
          <a:custGeom>
            <a:avLst/>
            <a:gdLst>
              <a:gd name="connsiteX0" fmla="*/ 0 w 1124910"/>
              <a:gd name="connsiteY0" fmla="*/ 0 h 1381467"/>
              <a:gd name="connsiteX1" fmla="*/ 6579 w 1124910"/>
              <a:gd name="connsiteY1" fmla="*/ 1381467 h 1381467"/>
              <a:gd name="connsiteX2" fmla="*/ 1124910 w 1124910"/>
              <a:gd name="connsiteY2" fmla="*/ 1355154 h 1381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4910" h="1381467">
                <a:moveTo>
                  <a:pt x="0" y="0"/>
                </a:moveTo>
                <a:lnTo>
                  <a:pt x="6579" y="1381467"/>
                </a:lnTo>
                <a:lnTo>
                  <a:pt x="1124910" y="1355154"/>
                </a:lnTo>
              </a:path>
            </a:pathLst>
          </a:custGeom>
          <a:noFill/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823E45-BE96-A547-B195-496A2EB7C05D}"/>
              </a:ext>
            </a:extLst>
          </p:cNvPr>
          <p:cNvSpPr txBox="1"/>
          <p:nvPr/>
        </p:nvSpPr>
        <p:spPr>
          <a:xfrm>
            <a:off x="3598394" y="230259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B23978F-B06A-DF46-87DC-5C0FB4DE1CD2}"/>
              </a:ext>
            </a:extLst>
          </p:cNvPr>
          <p:cNvSpPr txBox="1"/>
          <p:nvPr/>
        </p:nvSpPr>
        <p:spPr>
          <a:xfrm>
            <a:off x="8451652" y="2484577"/>
            <a:ext cx="1124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side view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D928459-47E3-744C-B144-0D0CE172D2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03" t="19517" r="12903" b="32587"/>
          <a:stretch/>
        </p:blipFill>
        <p:spPr>
          <a:xfrm rot="16200000">
            <a:off x="10531765" y="3294347"/>
            <a:ext cx="1662216" cy="1073056"/>
          </a:xfrm>
          <a:prstGeom prst="rect">
            <a:avLst/>
          </a:prstGeom>
        </p:spPr>
      </p:pic>
      <p:sp>
        <p:nvSpPr>
          <p:cNvPr id="28" name="Freeform 27">
            <a:extLst>
              <a:ext uri="{FF2B5EF4-FFF2-40B4-BE49-F238E27FC236}">
                <a16:creationId xmlns:a16="http://schemas.microsoft.com/office/drawing/2014/main" id="{D2599221-7757-3046-B9C6-E67E6DE328B2}"/>
              </a:ext>
            </a:extLst>
          </p:cNvPr>
          <p:cNvSpPr/>
          <p:nvPr/>
        </p:nvSpPr>
        <p:spPr>
          <a:xfrm>
            <a:off x="3322909" y="1566756"/>
            <a:ext cx="7276021" cy="4604893"/>
          </a:xfrm>
          <a:custGeom>
            <a:avLst/>
            <a:gdLst>
              <a:gd name="connsiteX0" fmla="*/ 7262573 w 7262573"/>
              <a:gd name="connsiteY0" fmla="*/ 2230083 h 4585157"/>
              <a:gd name="connsiteX1" fmla="*/ 0 w 7262573"/>
              <a:gd name="connsiteY1" fmla="*/ 0 h 4585157"/>
              <a:gd name="connsiteX2" fmla="*/ 6579 w 7262573"/>
              <a:gd name="connsiteY2" fmla="*/ 4585157 h 4585157"/>
              <a:gd name="connsiteX3" fmla="*/ 7262573 w 7262573"/>
              <a:gd name="connsiteY3" fmla="*/ 2230083 h 4585157"/>
              <a:gd name="connsiteX0" fmla="*/ 7269151 w 7269151"/>
              <a:gd name="connsiteY0" fmla="*/ 2230083 h 4308864"/>
              <a:gd name="connsiteX1" fmla="*/ 6578 w 7269151"/>
              <a:gd name="connsiteY1" fmla="*/ 0 h 4308864"/>
              <a:gd name="connsiteX2" fmla="*/ 0 w 7269151"/>
              <a:gd name="connsiteY2" fmla="*/ 4308864 h 4308864"/>
              <a:gd name="connsiteX3" fmla="*/ 7269151 w 7269151"/>
              <a:gd name="connsiteY3" fmla="*/ 2230083 h 4308864"/>
              <a:gd name="connsiteX0" fmla="*/ 7276021 w 7276021"/>
              <a:gd name="connsiteY0" fmla="*/ 2526112 h 4604893"/>
              <a:gd name="connsiteX1" fmla="*/ 291 w 7276021"/>
              <a:gd name="connsiteY1" fmla="*/ 0 h 4604893"/>
              <a:gd name="connsiteX2" fmla="*/ 6870 w 7276021"/>
              <a:gd name="connsiteY2" fmla="*/ 4604893 h 4604893"/>
              <a:gd name="connsiteX3" fmla="*/ 7276021 w 7276021"/>
              <a:gd name="connsiteY3" fmla="*/ 2526112 h 460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76021" h="4604893">
                <a:moveTo>
                  <a:pt x="7276021" y="2526112"/>
                </a:moveTo>
                <a:lnTo>
                  <a:pt x="291" y="0"/>
                </a:lnTo>
                <a:cubicBezTo>
                  <a:pt x="-1902" y="1436288"/>
                  <a:pt x="9063" y="3168605"/>
                  <a:pt x="6870" y="4604893"/>
                </a:cubicBezTo>
                <a:lnTo>
                  <a:pt x="7276021" y="2526112"/>
                </a:lnTo>
                <a:close/>
              </a:path>
            </a:pathLst>
          </a:custGeom>
          <a:solidFill>
            <a:srgbClr val="525252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451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D4B13-1928-6840-B2E4-2DD0012F3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Lens distortion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D877A-1812-774B-BCC9-4FC4DC716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46" y="1725646"/>
            <a:ext cx="3710710" cy="3645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39D2A1-8672-3E4A-B9ED-22CAF318B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733" y="1725646"/>
            <a:ext cx="5313184" cy="24717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40E8F4-F299-E849-A81A-F9A6062A755F}"/>
              </a:ext>
            </a:extLst>
          </p:cNvPr>
          <p:cNvSpPr txBox="1"/>
          <p:nvPr/>
        </p:nvSpPr>
        <p:spPr>
          <a:xfrm>
            <a:off x="5011340" y="4197386"/>
            <a:ext cx="2646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pin-cushion distortion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D4C89C-80CA-E245-9C23-1D754222EB22}"/>
              </a:ext>
            </a:extLst>
          </p:cNvPr>
          <p:cNvSpPr txBox="1"/>
          <p:nvPr/>
        </p:nvSpPr>
        <p:spPr>
          <a:xfrm>
            <a:off x="8218884" y="4197386"/>
            <a:ext cx="2646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barrel distortion</a:t>
            </a:r>
          </a:p>
        </p:txBody>
      </p:sp>
    </p:spTree>
    <p:extLst>
      <p:ext uri="{BB962C8B-B14F-4D97-AF65-F5344CB8AC3E}">
        <p14:creationId xmlns:p14="http://schemas.microsoft.com/office/powerpoint/2010/main" val="38305440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C77BB6-9287-9846-BC36-A66D03573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244" y="1614487"/>
            <a:ext cx="3738562" cy="50364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1D4B13-1928-6840-B2E4-2DD0012F3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Lens distortion correction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4463EA-1130-164A-B9A6-F54D4B9A8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888" y="1021556"/>
            <a:ext cx="3304362" cy="18002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96D676-FFED-794A-AEC7-D3C8313D3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7069" y="1606550"/>
            <a:ext cx="3705049" cy="50443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4F6E97-9DED-EE40-B9FB-851069806F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7807" y="1058757"/>
            <a:ext cx="3487546" cy="180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881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D4B13-1928-6840-B2E4-2DD0012F3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F2D5B1-2B09-B24F-B0B2-C055004E4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8200" y="125508"/>
            <a:ext cx="5795600" cy="66069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15690D1-6849-134B-A198-5A83CABC6927}"/>
              </a:ext>
            </a:extLst>
          </p:cNvPr>
          <p:cNvSpPr/>
          <p:nvPr/>
        </p:nvSpPr>
        <p:spPr>
          <a:xfrm>
            <a:off x="8993800" y="6470882"/>
            <a:ext cx="290335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virtualspeech.com</a:t>
            </a:r>
            <a:r>
              <a:rPr lang="en-US" sz="1100" dirty="0"/>
              <a:t>/blog/history-of-</a:t>
            </a:r>
            <a:r>
              <a:rPr lang="en-US" sz="1100" dirty="0" err="1"/>
              <a:t>vr</a:t>
            </a:r>
            <a:endParaRPr lang="en-US" sz="11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EF475E-9A84-9248-9D4F-1ADE398CD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12" y="3988898"/>
            <a:ext cx="1773141" cy="24819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19EF7B-67D2-CA4D-BDC0-DAE812CB1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375" y="3988898"/>
            <a:ext cx="3145962" cy="211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37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D4B13-1928-6840-B2E4-2DD0012F3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992367-2CDF-9D4A-8271-8E6FA5EA4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857" y="188687"/>
            <a:ext cx="6894286" cy="64806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53CCF7-E50E-324B-9C83-BC188C5AA1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46" t="1183" r="29436" b="16857"/>
          <a:stretch/>
        </p:blipFill>
        <p:spPr>
          <a:xfrm>
            <a:off x="7569200" y="4821276"/>
            <a:ext cx="406400" cy="4811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185CDF-EBEC-0148-9A0C-845FD56D3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399" y="2900740"/>
            <a:ext cx="449944" cy="4178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67C6AC-4B6A-E849-9E00-3564946A65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3543" y="3421743"/>
            <a:ext cx="217714" cy="2177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FA8CDF-52E6-4E4F-8AD0-09653683C5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9297" y="2598407"/>
            <a:ext cx="287142" cy="36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34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39233-D873-77EC-DE68-E9F6FA1C9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523366-2DD0-72D0-EDED-964557015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95" y="852550"/>
            <a:ext cx="6349335" cy="2576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BEF002-E8EA-6ECC-65FD-9582E3001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873" y="2236058"/>
            <a:ext cx="4515268" cy="4094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297F58-D9B0-DED7-7D12-DDFEDA437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903" y="3726998"/>
            <a:ext cx="2438958" cy="24628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4B6915-0016-D8C2-0E9E-90AAEB38E0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0141" y="5878022"/>
            <a:ext cx="988534" cy="25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966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F1C0A-32DD-1B4D-B787-6AA32BD0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Interested readers 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138FE5-5B1A-7244-B80B-CEEC5B22B1FA}"/>
              </a:ext>
            </a:extLst>
          </p:cNvPr>
          <p:cNvSpPr/>
          <p:nvPr/>
        </p:nvSpPr>
        <p:spPr>
          <a:xfrm>
            <a:off x="3661293" y="2122766"/>
            <a:ext cx="48587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stanford.edu</a:t>
            </a:r>
            <a:r>
              <a:rPr lang="en-US" dirty="0"/>
              <a:t>/class/ee267/</a:t>
            </a:r>
            <a:r>
              <a:rPr lang="en-US" dirty="0" err="1"/>
              <a:t>syllabus.html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1681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7E0CA-A3DF-D14A-BE10-4D0D8A8C5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course 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1CEDEF-8855-8847-B073-E1D9A6A73016}"/>
              </a:ext>
            </a:extLst>
          </p:cNvPr>
          <p:cNvSpPr txBox="1"/>
          <p:nvPr/>
        </p:nvSpPr>
        <p:spPr>
          <a:xfrm>
            <a:off x="2571118" y="1787650"/>
            <a:ext cx="682283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/>
              <a:t>Theory (19h)</a:t>
            </a:r>
          </a:p>
          <a:p>
            <a:pPr marL="742950" lvl="1" indent="-285750">
              <a:buFontTx/>
              <a:buChar char="-"/>
            </a:pPr>
            <a:r>
              <a:rPr lang="en-US" sz="2800" dirty="0"/>
              <a:t>17h lectures</a:t>
            </a:r>
          </a:p>
          <a:p>
            <a:pPr marL="742950" lvl="1" indent="-285750">
              <a:buFontTx/>
              <a:buChar char="-"/>
            </a:pPr>
            <a:r>
              <a:rPr lang="en-US" sz="2800" dirty="0"/>
              <a:t>2h reading</a:t>
            </a:r>
          </a:p>
          <a:p>
            <a:pPr marL="285750" indent="-285750">
              <a:buFontTx/>
              <a:buChar char="-"/>
            </a:pPr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sz="2800" dirty="0"/>
              <a:t>Practice (66h)</a:t>
            </a:r>
          </a:p>
          <a:p>
            <a:pPr marL="742950" lvl="1" indent="-285750">
              <a:buFontTx/>
              <a:buChar char="-"/>
            </a:pPr>
            <a:r>
              <a:rPr lang="en-US" sz="2800" dirty="0"/>
              <a:t>2h tutorials</a:t>
            </a:r>
          </a:p>
          <a:p>
            <a:pPr marL="742950" lvl="1" indent="-285750">
              <a:buFontTx/>
              <a:buChar char="-"/>
            </a:pPr>
            <a:r>
              <a:rPr lang="en-US" sz="2800" dirty="0"/>
              <a:t>32h CW1</a:t>
            </a:r>
          </a:p>
          <a:p>
            <a:pPr marL="742950" lvl="1" indent="-285750">
              <a:buFontTx/>
              <a:buChar char="-"/>
            </a:pPr>
            <a:r>
              <a:rPr lang="en-US" sz="2800" dirty="0"/>
              <a:t>about 32h CW2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87009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7E0CA-A3DF-D14A-BE10-4D0D8A8C5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Main feedback/criticism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1CEDEF-8855-8847-B073-E1D9A6A73016}"/>
              </a:ext>
            </a:extLst>
          </p:cNvPr>
          <p:cNvSpPr txBox="1"/>
          <p:nvPr/>
        </p:nvSpPr>
        <p:spPr>
          <a:xfrm>
            <a:off x="1335712" y="1240755"/>
            <a:ext cx="898925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2800" dirty="0"/>
              <a:t>CW1 took too long</a:t>
            </a:r>
          </a:p>
          <a:p>
            <a:pPr marL="571500" indent="-571500">
              <a:buFontTx/>
              <a:buChar char="-"/>
            </a:pPr>
            <a:endParaRPr lang="en-US" sz="2800" dirty="0"/>
          </a:p>
          <a:p>
            <a:pPr marL="571500" indent="-571500">
              <a:buFontTx/>
              <a:buChar char="-"/>
            </a:pPr>
            <a:r>
              <a:rPr lang="en-US" sz="2800" dirty="0"/>
              <a:t>Course notes might be helpful</a:t>
            </a:r>
          </a:p>
          <a:p>
            <a:pPr marL="571500" indent="-571500">
              <a:buFontTx/>
              <a:buChar char="-"/>
            </a:pPr>
            <a:endParaRPr lang="en-US" sz="2800" dirty="0"/>
          </a:p>
          <a:p>
            <a:pPr marL="571500" indent="-571500">
              <a:buFontTx/>
              <a:buChar char="-"/>
            </a:pPr>
            <a:r>
              <a:rPr lang="en-US" sz="2800" dirty="0"/>
              <a:t>Would like more </a:t>
            </a:r>
            <a:r>
              <a:rPr lang="en-US" sz="2800" dirty="0" err="1"/>
              <a:t>maths</a:t>
            </a:r>
            <a:r>
              <a:rPr lang="en-US" sz="2800" dirty="0"/>
              <a:t>!</a:t>
            </a:r>
          </a:p>
          <a:p>
            <a:pPr marL="571500" indent="-571500">
              <a:buFontTx/>
              <a:buChar char="-"/>
            </a:pPr>
            <a:endParaRPr lang="en-US" sz="2800" dirty="0"/>
          </a:p>
          <a:p>
            <a:pPr marL="571500" indent="-571500">
              <a:buFontTx/>
              <a:buChar char="-"/>
            </a:pPr>
            <a:r>
              <a:rPr lang="en-US" sz="2800" dirty="0"/>
              <a:t>Presentations for CW1 caused confusion, given enrolment</a:t>
            </a:r>
          </a:p>
          <a:p>
            <a:pPr marL="571500" indent="-571500">
              <a:buFontTx/>
              <a:buChar char="-"/>
            </a:pPr>
            <a:endParaRPr lang="en-US" sz="2800" dirty="0"/>
          </a:p>
          <a:p>
            <a:pPr marL="571500" indent="-571500">
              <a:buFontTx/>
              <a:buChar char="-"/>
            </a:pPr>
            <a:r>
              <a:rPr lang="en-US" sz="2800" dirty="0"/>
              <a:t>Subjective assessment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58189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7E0CA-A3DF-D14A-BE10-4D0D8A8C5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 would like your feedback on 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1CEDEF-8855-8847-B073-E1D9A6A73016}"/>
              </a:ext>
            </a:extLst>
          </p:cNvPr>
          <p:cNvSpPr txBox="1"/>
          <p:nvPr/>
        </p:nvSpPr>
        <p:spPr>
          <a:xfrm>
            <a:off x="1322363" y="1761363"/>
            <a:ext cx="94956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endParaRPr lang="en-US" sz="2800" dirty="0"/>
          </a:p>
          <a:p>
            <a:pPr marL="571500" indent="-571500">
              <a:buFontTx/>
              <a:buChar char="-"/>
            </a:pPr>
            <a:endParaRPr lang="en-US" sz="2800" dirty="0"/>
          </a:p>
          <a:p>
            <a:pPr marL="571500" indent="-571500">
              <a:buFontTx/>
              <a:buChar char="-"/>
            </a:pPr>
            <a:r>
              <a:rPr lang="en-US" sz="2800" dirty="0"/>
              <a:t>Suggestions for changes to syllabus? </a:t>
            </a:r>
          </a:p>
          <a:p>
            <a:pPr marL="571500" indent="-571500">
              <a:buFontTx/>
              <a:buChar char="-"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08708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7E0CA-A3DF-D14A-BE10-4D0D8A8C5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Feedback/nomination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1CEDEF-8855-8847-B073-E1D9A6A73016}"/>
              </a:ext>
            </a:extLst>
          </p:cNvPr>
          <p:cNvSpPr txBox="1"/>
          <p:nvPr/>
        </p:nvSpPr>
        <p:spPr>
          <a:xfrm>
            <a:off x="1342830" y="1639559"/>
            <a:ext cx="94956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1) course survey </a:t>
            </a:r>
          </a:p>
          <a:p>
            <a:pPr marL="571500" indent="-571500">
              <a:buFontTx/>
              <a:buChar char="-"/>
            </a:pPr>
            <a:endParaRPr lang="en-US" sz="2800" dirty="0"/>
          </a:p>
          <a:p>
            <a:pPr marL="571500" indent="-571500">
              <a:buFontTx/>
              <a:buChar char="-"/>
            </a:pPr>
            <a:endParaRPr lang="en-US" sz="2800" dirty="0"/>
          </a:p>
          <a:p>
            <a:r>
              <a:rPr lang="en-US" sz="2800" dirty="0"/>
              <a:t>2) Nominate for award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98A134-9DAB-9B43-902F-9BB18C6E1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139" y="3626580"/>
            <a:ext cx="3233120" cy="251108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7CA187-372E-2045-9B4D-2D22C5DC5CE1}"/>
              </a:ext>
            </a:extLst>
          </p:cNvPr>
          <p:cNvSpPr/>
          <p:nvPr/>
        </p:nvSpPr>
        <p:spPr>
          <a:xfrm>
            <a:off x="5011370" y="2969065"/>
            <a:ext cx="3310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>
                <a:solidFill>
                  <a:srgbClr val="FFFFFF"/>
                </a:solidFill>
                <a:latin typeface="Source Sans Pro" panose="020F0502020204030204" pitchFamily="34" charset="0"/>
                <a:hlinkClick r:id="rId3"/>
              </a:rPr>
              <a:t>teaching.awards@eusa.ed.ac.uk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569B3C-891C-1D44-90FF-B620A1EFA37D}"/>
              </a:ext>
            </a:extLst>
          </p:cNvPr>
          <p:cNvSpPr/>
          <p:nvPr/>
        </p:nvSpPr>
        <p:spPr>
          <a:xfrm>
            <a:off x="424347" y="6410627"/>
            <a:ext cx="69259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www.eusa.ed.ac.uk</a:t>
            </a:r>
            <a:r>
              <a:rPr lang="en-US" dirty="0"/>
              <a:t>/</a:t>
            </a:r>
            <a:r>
              <a:rPr lang="en-US" dirty="0" err="1"/>
              <a:t>whatson</a:t>
            </a:r>
            <a:r>
              <a:rPr lang="en-US" dirty="0"/>
              <a:t>/awards/</a:t>
            </a:r>
            <a:r>
              <a:rPr lang="en-US" dirty="0" err="1"/>
              <a:t>teachingawards</a:t>
            </a:r>
            <a:r>
              <a:rPr lang="en-US" dirty="0"/>
              <a:t>/</a:t>
            </a:r>
            <a:r>
              <a:rPr lang="en-US" dirty="0" err="1"/>
              <a:t>faqs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7BEF66-2216-A647-B83C-A72BF25CC0F4}"/>
              </a:ext>
            </a:extLst>
          </p:cNvPr>
          <p:cNvSpPr txBox="1"/>
          <p:nvPr/>
        </p:nvSpPr>
        <p:spPr>
          <a:xfrm>
            <a:off x="7005711" y="6423792"/>
            <a:ext cx="4909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(cookies trouble? try it in an incognito window)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5447B4-EC3B-C158-73E7-8565A8126389}"/>
              </a:ext>
            </a:extLst>
          </p:cNvPr>
          <p:cNvSpPr txBox="1"/>
          <p:nvPr/>
        </p:nvSpPr>
        <p:spPr>
          <a:xfrm>
            <a:off x="4741410" y="1760982"/>
            <a:ext cx="60971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forms.office.com</a:t>
            </a:r>
            <a:r>
              <a:rPr lang="en-US" dirty="0">
                <a:hlinkClick r:id="rId4"/>
              </a:rPr>
              <a:t>/e/r6XvcpSUze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276785-15DB-605B-39E7-C249DF4AD3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7055" y="3971299"/>
            <a:ext cx="3219142" cy="216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94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D4B13-1928-6840-B2E4-2DD0012F3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uncanny valley </a:t>
            </a:r>
            <a:r>
              <a:rPr lang="en-US" sz="1400" dirty="0"/>
              <a:t>[</a:t>
            </a:r>
            <a:r>
              <a:rPr lang="en-GB" sz="1400" dirty="0">
                <a:effectLst/>
              </a:rPr>
              <a:t>Masahiro Mori 1970</a:t>
            </a:r>
            <a:r>
              <a:rPr lang="en-US" sz="1400" dirty="0"/>
              <a:t>]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992367-2CDF-9D4A-8271-8E6FA5EA4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429" y="1450704"/>
            <a:ext cx="4209142" cy="39565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53CCF7-E50E-324B-9C83-BC188C5AA1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46" t="1183" r="29436" b="16857"/>
          <a:stretch/>
        </p:blipFill>
        <p:spPr>
          <a:xfrm>
            <a:off x="6110513" y="4331415"/>
            <a:ext cx="1944916" cy="23027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185CDF-EBEC-0148-9A0C-845FD56D3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371" y="3070125"/>
            <a:ext cx="1741714" cy="16176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67C6AC-4B6A-E849-9E00-3564946A65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4731" y="2982931"/>
            <a:ext cx="1095338" cy="10953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FA8CDF-52E6-4E4F-8AD0-09653683C5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8262" y="1707979"/>
            <a:ext cx="1035134" cy="129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08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D4B13-1928-6840-B2E4-2DD0012F3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uncanny valley </a:t>
            </a:r>
            <a:r>
              <a:rPr lang="en-US" sz="1400" dirty="0"/>
              <a:t>[</a:t>
            </a:r>
            <a:r>
              <a:rPr lang="en-GB" sz="1400" dirty="0">
                <a:effectLst/>
              </a:rPr>
              <a:t>Masahiro Mori 1970</a:t>
            </a:r>
            <a:r>
              <a:rPr lang="en-US" sz="1400" dirty="0"/>
              <a:t>]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992367-2CDF-9D4A-8271-8E6FA5EA4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429" y="1450704"/>
            <a:ext cx="4209142" cy="39565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FA8CDF-52E6-4E4F-8AD0-09653683C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262" y="1707979"/>
            <a:ext cx="1035134" cy="12985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AE268D-4CA5-7E4B-B2D8-6A1901F35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1569" y="3530771"/>
            <a:ext cx="57531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65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D4B13-1928-6840-B2E4-2DD0012F3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A01CA3-BC77-6149-BEF9-FACBA8DD9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59" y="1441582"/>
            <a:ext cx="5977594" cy="33673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0A975B-DFC9-C949-B625-D13B818CA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876" y="1441582"/>
            <a:ext cx="5402663" cy="337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18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D4B13-1928-6840-B2E4-2DD0012F3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VR systems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45B0F1-2D99-D740-89C0-9046B5E2E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399" y="1533368"/>
            <a:ext cx="3429004" cy="192024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593C15B-16B7-7944-ADF8-F7FC0C814102}"/>
              </a:ext>
            </a:extLst>
          </p:cNvPr>
          <p:cNvGrpSpPr/>
          <p:nvPr/>
        </p:nvGrpSpPr>
        <p:grpSpPr>
          <a:xfrm>
            <a:off x="5682464" y="1508758"/>
            <a:ext cx="6382534" cy="1920242"/>
            <a:chOff x="5537209" y="1274790"/>
            <a:chExt cx="6382534" cy="192024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5879C26-EE9D-194A-A4F9-AF6652BAF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37209" y="1274790"/>
              <a:ext cx="3549076" cy="192024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0CE7FEB-6EFC-FA45-B9E0-0CB4583E6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86285" y="1274790"/>
              <a:ext cx="2833458" cy="1899632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1FC8313-8265-4943-B24E-B19E9FED2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832" y="1533368"/>
            <a:ext cx="1612602" cy="19231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539EBF-E53A-5742-90B0-756986B1EFF8}"/>
              </a:ext>
            </a:extLst>
          </p:cNvPr>
          <p:cNvSpPr txBox="1"/>
          <p:nvPr/>
        </p:nvSpPr>
        <p:spPr>
          <a:xfrm>
            <a:off x="135172" y="3453610"/>
            <a:ext cx="1773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Human stereo vision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00997D-91F7-6542-ACB6-9B011984C6C0}"/>
              </a:ext>
            </a:extLst>
          </p:cNvPr>
          <p:cNvSpPr txBox="1"/>
          <p:nvPr/>
        </p:nvSpPr>
        <p:spPr>
          <a:xfrm>
            <a:off x="2975114" y="3453610"/>
            <a:ext cx="1773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Display technology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699405-A994-AF4C-A2A8-F7378FAEF90C}"/>
              </a:ext>
            </a:extLst>
          </p:cNvPr>
          <p:cNvSpPr txBox="1"/>
          <p:nvPr/>
        </p:nvSpPr>
        <p:spPr>
          <a:xfrm>
            <a:off x="7443747" y="3453610"/>
            <a:ext cx="3370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Low-latency stereo rendering algorithm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2AFD27A-EFA6-FE4C-8104-6480EBE078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171" y="4250508"/>
            <a:ext cx="1773141" cy="24819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0693E99-0671-9846-AA16-AEFFA6BCC42D}"/>
              </a:ext>
            </a:extLst>
          </p:cNvPr>
          <p:cNvSpPr txBox="1"/>
          <p:nvPr/>
        </p:nvSpPr>
        <p:spPr>
          <a:xfrm>
            <a:off x="2608028" y="6401103"/>
            <a:ext cx="1773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Haptic feedback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6288A54-9DF5-7D41-884B-EE9A75A77B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3434" y="4250508"/>
            <a:ext cx="3145962" cy="21126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A590CC-4DCF-DB49-AD30-34FA8F27A7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2364" y="4250508"/>
            <a:ext cx="3231769" cy="21505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699D3F4-A07E-FC4E-BA01-A198D817B643}"/>
              </a:ext>
            </a:extLst>
          </p:cNvPr>
          <p:cNvSpPr txBox="1"/>
          <p:nvPr/>
        </p:nvSpPr>
        <p:spPr>
          <a:xfrm>
            <a:off x="6573080" y="6399325"/>
            <a:ext cx="1773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VR smell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0D63422-F331-7B45-9E78-6E92EF968E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1539" y="4250507"/>
            <a:ext cx="2148817" cy="214881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00477CD-D24E-6B4A-BB0E-47E98B8D7B32}"/>
              </a:ext>
            </a:extLst>
          </p:cNvPr>
          <p:cNvSpPr txBox="1"/>
          <p:nvPr/>
        </p:nvSpPr>
        <p:spPr>
          <a:xfrm>
            <a:off x="9334832" y="6403719"/>
            <a:ext cx="2219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Stereo/surround sound</a:t>
            </a:r>
          </a:p>
        </p:txBody>
      </p:sp>
    </p:spTree>
    <p:extLst>
      <p:ext uri="{BB962C8B-B14F-4D97-AF65-F5344CB8AC3E}">
        <p14:creationId xmlns:p14="http://schemas.microsoft.com/office/powerpoint/2010/main" val="1549760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6AA94-BD68-ED41-A7B4-1EDDCE357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Stereopsis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C46690-ED44-CC40-B2C2-528733A65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21" y="1395123"/>
            <a:ext cx="2540000" cy="1905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DFC506-A1A4-924A-B27C-2765154FF840}"/>
              </a:ext>
            </a:extLst>
          </p:cNvPr>
          <p:cNvSpPr txBox="1"/>
          <p:nvPr/>
        </p:nvSpPr>
        <p:spPr>
          <a:xfrm>
            <a:off x="1542554" y="3373212"/>
            <a:ext cx="1001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parallax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17466B-73EE-D746-9DD9-F3569AAEEB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" t="813" r="24883" b="-813"/>
          <a:stretch/>
        </p:blipFill>
        <p:spPr>
          <a:xfrm>
            <a:off x="3627757" y="1395123"/>
            <a:ext cx="3496350" cy="38080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53DABF-0C9F-744D-B842-054F94A32D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313" y="211414"/>
            <a:ext cx="669666" cy="798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D762D9-98A6-3C45-832F-A1FF3C696C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3347" y="690780"/>
            <a:ext cx="5307092" cy="465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79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4582</TotalTime>
  <Words>526</Words>
  <Application>Microsoft Macintosh PowerPoint</Application>
  <PresentationFormat>Widescreen</PresentationFormat>
  <Paragraphs>227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Calibri</vt:lpstr>
      <vt:lpstr>Calisto MT</vt:lpstr>
      <vt:lpstr>Slack-Lato</vt:lpstr>
      <vt:lpstr>Source Sans Pro</vt:lpstr>
      <vt:lpstr>Wingdings 2</vt:lpstr>
      <vt:lpstr>Slate</vt:lpstr>
      <vt:lpstr>Computer Graphics</vt:lpstr>
      <vt:lpstr>On demand: Shadow maps</vt:lpstr>
      <vt:lpstr>PowerPoint Presentation</vt:lpstr>
      <vt:lpstr>PowerPoint Presentation</vt:lpstr>
      <vt:lpstr>The uncanny valley [Masahiro Mori 1970]</vt:lpstr>
      <vt:lpstr>The uncanny valley [Masahiro Mori 1970]</vt:lpstr>
      <vt:lpstr>PowerPoint Presentation</vt:lpstr>
      <vt:lpstr>VR systems</vt:lpstr>
      <vt:lpstr>Stereopsis</vt:lpstr>
      <vt:lpstr>Focus</vt:lpstr>
      <vt:lpstr>Conflict – flat stereo displays</vt:lpstr>
      <vt:lpstr>Depth perception</vt:lpstr>
      <vt:lpstr>Visual Field</vt:lpstr>
      <vt:lpstr>Visual System - considerations</vt:lpstr>
      <vt:lpstr>VR systems</vt:lpstr>
      <vt:lpstr>3D displays?</vt:lpstr>
      <vt:lpstr>3D displays</vt:lpstr>
      <vt:lpstr>Stereo displays</vt:lpstr>
      <vt:lpstr>Stereo displays</vt:lpstr>
      <vt:lpstr>Stereo displays</vt:lpstr>
      <vt:lpstr>Stereo displays</vt:lpstr>
      <vt:lpstr>Stereo displays</vt:lpstr>
      <vt:lpstr>Stereo displays</vt:lpstr>
      <vt:lpstr>Stereo displays</vt:lpstr>
      <vt:lpstr>Stereo displays</vt:lpstr>
      <vt:lpstr>Holographic displays</vt:lpstr>
      <vt:lpstr>Head mounted displays</vt:lpstr>
      <vt:lpstr>VR systems</vt:lpstr>
      <vt:lpstr>Stereo rendering for HMDs</vt:lpstr>
      <vt:lpstr>Most HMDs are simple magnifiers</vt:lpstr>
      <vt:lpstr>Single view – centred scene</vt:lpstr>
      <vt:lpstr>Single view – symmetric view frustum </vt:lpstr>
      <vt:lpstr>Two views ?</vt:lpstr>
      <vt:lpstr>Two views ?</vt:lpstr>
      <vt:lpstr>Two views ?</vt:lpstr>
      <vt:lpstr>Two views – asymmetric frusta</vt:lpstr>
      <vt:lpstr>Lens distortion</vt:lpstr>
      <vt:lpstr>Lens distortion correction</vt:lpstr>
      <vt:lpstr>PowerPoint Presentation</vt:lpstr>
      <vt:lpstr>PowerPoint Presentation</vt:lpstr>
      <vt:lpstr>Interested readers …</vt:lpstr>
      <vt:lpstr>This course …</vt:lpstr>
      <vt:lpstr>Main feedback/criticism</vt:lpstr>
      <vt:lpstr>I would like your feedback on …</vt:lpstr>
      <vt:lpstr>Feedback/nomination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Graphics</dc:title>
  <dc:creator>kartic</dc:creator>
  <cp:lastModifiedBy>Kartic Subr</cp:lastModifiedBy>
  <cp:revision>542</cp:revision>
  <dcterms:created xsi:type="dcterms:W3CDTF">2019-09-17T08:37:08Z</dcterms:created>
  <dcterms:modified xsi:type="dcterms:W3CDTF">2024-11-21T12:10:09Z</dcterms:modified>
</cp:coreProperties>
</file>