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24"/>
  </p:notesMasterIdLst>
  <p:sldIdLst>
    <p:sldId id="256" r:id="rId2"/>
    <p:sldId id="257" r:id="rId3"/>
    <p:sldId id="365" r:id="rId4"/>
    <p:sldId id="366" r:id="rId5"/>
    <p:sldId id="271" r:id="rId6"/>
    <p:sldId id="272" r:id="rId7"/>
    <p:sldId id="412" r:id="rId8"/>
    <p:sldId id="410" r:id="rId9"/>
    <p:sldId id="374" r:id="rId10"/>
    <p:sldId id="375" r:id="rId11"/>
    <p:sldId id="377" r:id="rId12"/>
    <p:sldId id="376" r:id="rId13"/>
    <p:sldId id="407" r:id="rId14"/>
    <p:sldId id="277" r:id="rId15"/>
    <p:sldId id="260" r:id="rId16"/>
    <p:sldId id="408" r:id="rId17"/>
    <p:sldId id="411" r:id="rId18"/>
    <p:sldId id="329" r:id="rId19"/>
    <p:sldId id="415" r:id="rId20"/>
    <p:sldId id="331" r:id="rId21"/>
    <p:sldId id="413" r:id="rId22"/>
    <p:sldId id="41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09" autoAdjust="0"/>
    <p:restoredTop sz="94660"/>
  </p:normalViewPr>
  <p:slideViewPr>
    <p:cSldViewPr snapToGrid="0">
      <p:cViewPr>
        <p:scale>
          <a:sx n="160" d="100"/>
          <a:sy n="160" d="100"/>
        </p:scale>
        <p:origin x="600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8FFCF-8EAC-4250-A265-C97E9517D4D2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AECC8-FAD9-445F-8C97-A9507726E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6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common goal is to develop models and simulation mechanisms that mimic reality as closely as possible. But how is this ‘closely as possible’ defined?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A37CA-0B1D-4434-90E3-4DDA7D3FCB7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58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common goal is to develop models and simulation mechanisms that mimic reality as closely as possible. But how is this ‘closely as possible’ defined?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A37CA-0B1D-4434-90E3-4DDA7D3FCB7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056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26" name="Picture 2" descr="Image result for school of informatics edinburgh logo">
            <a:extLst>
              <a:ext uri="{FF2B5EF4-FFF2-40B4-BE49-F238E27FC236}">
                <a16:creationId xmlns:a16="http://schemas.microsoft.com/office/drawing/2014/main" id="{64024A28-177C-4A86-9505-868CB12B17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0890783" y="133350"/>
            <a:ext cx="1157287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6E0014FD-60EF-45F1-99DA-44933AA3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767DAEEF-1902-4D3C-9B8F-48CBD86EC9E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9/19/24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9/19/24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6" r:id="rId2"/>
    <p:sldLayoutId id="2147483847" r:id="rId3"/>
    <p:sldLayoutId id="2147483842" r:id="rId4"/>
    <p:sldLayoutId id="2147483843" r:id="rId5"/>
    <p:sldLayoutId id="2147483844" r:id="rId6"/>
    <p:sldLayoutId id="2147483845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hyperlink" Target="https://www.animationuk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wmf"/><Relationship Id="rId10" Type="http://schemas.openxmlformats.org/officeDocument/2006/relationships/image" Target="../media/image63.wmf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elm.edina.ac.uk/elm/elm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ksubr.github.io/CGR2024/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hyperlink" Target="https://ksubr.github.io/CGR2023/" TargetMode="External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7.tiff"/><Relationship Id="rId4" Type="http://schemas.openxmlformats.org/officeDocument/2006/relationships/image" Target="../media/image66.tiff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v.uk/government/statistics/dcms-and-digital-sector-gva-2022-provisional/dcms-sectors-economic-estimates-gross-value-added-2022-provisiona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3763-E18E-487D-A4DB-E0036745F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Computer Graphics: Rendering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8100-21BC-4A77-81A4-F290A528D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722691"/>
          </a:xfrm>
        </p:spPr>
        <p:txBody>
          <a:bodyPr>
            <a:normAutofit/>
          </a:bodyPr>
          <a:lstStyle/>
          <a:p>
            <a:r>
              <a:rPr lang="en-GB" dirty="0"/>
              <a:t>Autumn 2024</a:t>
            </a:r>
          </a:p>
          <a:p>
            <a:r>
              <a:rPr lang="en-GB" dirty="0"/>
              <a:t>Lecture 1: Introduction and Course Organisation</a:t>
            </a:r>
          </a:p>
          <a:p>
            <a:r>
              <a:rPr lang="en-GB" dirty="0"/>
              <a:t>Kartic </a:t>
            </a:r>
            <a:r>
              <a:rPr lang="en-GB" dirty="0" err="1"/>
              <a:t>Subr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711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4A69B-F0DC-4351-B1C3-D7034A5F2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It’s all happening here in the UK!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9B488B8-87F4-E160-A608-FCD80B9C3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552" y="1293534"/>
            <a:ext cx="4454820" cy="2233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371E54-7C7F-CAA9-3707-127148934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297" y="4742724"/>
            <a:ext cx="2253998" cy="1395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C0CC00-61FA-6E21-DE09-870E541D0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861" y="4742724"/>
            <a:ext cx="2253998" cy="1097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4EC282-765F-8A0C-E76C-AD12E5922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078" y="4742724"/>
            <a:ext cx="2254000" cy="1441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58C5F3-3003-F322-6DFF-6B09595B20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3559" y="4742724"/>
            <a:ext cx="2253998" cy="124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9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59624-9CBA-4599-98FF-00BDC6393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Simulating photorealistic pictures?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4D65CA-535A-48E4-8802-74AA30B5B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r="2499"/>
          <a:stretch>
            <a:fillRect/>
          </a:stretch>
        </p:blipFill>
        <p:spPr bwMode="auto">
          <a:xfrm>
            <a:off x="5287677" y="2482864"/>
            <a:ext cx="29718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843204-2ABA-41FF-9FFF-B8E86C687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7461" y="4690648"/>
            <a:ext cx="11191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Pedro Campos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DD0DD9A5-20CF-47C8-8BFA-2F9EB093AB8C}"/>
              </a:ext>
            </a:extLst>
          </p:cNvPr>
          <p:cNvSpPr txBox="1"/>
          <p:nvPr/>
        </p:nvSpPr>
        <p:spPr>
          <a:xfrm>
            <a:off x="5833262" y="2125396"/>
            <a:ext cx="181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manually painted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C7112B83-7C64-4756-995C-EA9ADC868F0C}"/>
              </a:ext>
            </a:extLst>
          </p:cNvPr>
          <p:cNvSpPr txBox="1"/>
          <p:nvPr/>
        </p:nvSpPr>
        <p:spPr>
          <a:xfrm>
            <a:off x="2456784" y="2125396"/>
            <a:ext cx="1285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photograph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6B1CB8-7B22-4E4E-A177-3ADF10D6D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969" y="4733512"/>
            <a:ext cx="1752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Colourbox.com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2A32F31A-2029-485A-9029-2FB37B6A6E82}"/>
              </a:ext>
            </a:extLst>
          </p:cNvPr>
          <p:cNvSpPr txBox="1"/>
          <p:nvPr/>
        </p:nvSpPr>
        <p:spPr>
          <a:xfrm>
            <a:off x="8662048" y="2125396"/>
            <a:ext cx="2108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computer generated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BC4704-AC3E-47B8-8C69-BA408FBE8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01717" y="2521866"/>
            <a:ext cx="1735138" cy="2119313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E72FF9-3B22-4031-BC2A-3A134D3C3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2774" y="2450077"/>
            <a:ext cx="3460528" cy="23074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6410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39326-7B55-4404-AF1A-9C71E0B5E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25508"/>
            <a:ext cx="10353762" cy="970450"/>
          </a:xfrm>
        </p:spPr>
        <p:txBody>
          <a:bodyPr/>
          <a:lstStyle/>
          <a:p>
            <a:r>
              <a:rPr lang="en-GB" dirty="0"/>
              <a:t>Physically based simulation, at its core!</a:t>
            </a:r>
          </a:p>
        </p:txBody>
      </p:sp>
      <p:pic>
        <p:nvPicPr>
          <p:cNvPr id="3" name="Picture 2" descr="Camera Obscura diagram">
            <a:extLst>
              <a:ext uri="{FF2B5EF4-FFF2-40B4-BE49-F238E27FC236}">
                <a16:creationId xmlns:a16="http://schemas.microsoft.com/office/drawing/2014/main" id="{3C583C0E-DF88-4135-B8F9-65B3FA0AD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92" y="2196143"/>
            <a:ext cx="4523576" cy="269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9C7FD7-B172-4D75-B49D-D07A193B9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440" y="3429000"/>
            <a:ext cx="3428574" cy="257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73A97A-DB6B-405A-844C-4629BF787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147" y="1646362"/>
            <a:ext cx="3428574" cy="257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644FADAB-92B9-4115-AA6C-53497DA45897}"/>
              </a:ext>
            </a:extLst>
          </p:cNvPr>
          <p:cNvSpPr txBox="1"/>
          <p:nvPr/>
        </p:nvSpPr>
        <p:spPr>
          <a:xfrm>
            <a:off x="1481111" y="1770599"/>
            <a:ext cx="220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Projective geometry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3A75CD6D-FFF2-4E70-8FBD-CD0A2E234259}"/>
              </a:ext>
            </a:extLst>
          </p:cNvPr>
          <p:cNvSpPr txBox="1"/>
          <p:nvPr/>
        </p:nvSpPr>
        <p:spPr>
          <a:xfrm>
            <a:off x="9107721" y="2718735"/>
            <a:ext cx="1712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Energy</a:t>
            </a:r>
          </a:p>
          <a:p>
            <a:r>
              <a:rPr lang="en-US" dirty="0">
                <a:solidFill>
                  <a:srgbClr val="FFFF00"/>
                </a:solidFill>
              </a:rPr>
              <a:t>(light transport)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39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3582" y="1365078"/>
            <a:ext cx="2175549" cy="135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1697" y="3237126"/>
            <a:ext cx="3172349" cy="190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8085" y="1455944"/>
            <a:ext cx="2635961" cy="19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33306" y="3289988"/>
            <a:ext cx="2835191" cy="204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526239" y="5098198"/>
            <a:ext cx="77777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350" dirty="0"/>
              <a:t>Defense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134135" y="1180196"/>
            <a:ext cx="103086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350" dirty="0"/>
              <a:t>Advertising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7935292" y="5335924"/>
            <a:ext cx="124790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350" dirty="0"/>
              <a:t>Entertainment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7376413" y="1117984"/>
            <a:ext cx="107273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350" dirty="0"/>
              <a:t>Engineering</a:t>
            </a:r>
          </a:p>
        </p:txBody>
      </p:sp>
      <p:pic>
        <p:nvPicPr>
          <p:cNvPr id="7170" name="Picture 2" descr="http://4.bp.blogspot.com/-rp9ehBLT8dU/Tob61FxXcbI/AAAAAAAABg4/dLrpjRvuJKM/s400/volumetricCUDApathtracer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32" y="1955779"/>
            <a:ext cx="1693069" cy="169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8768497" y="1690188"/>
            <a:ext cx="87395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350" dirty="0"/>
              <a:t>Medicine</a:t>
            </a:r>
          </a:p>
        </p:txBody>
      </p:sp>
      <p:pic>
        <p:nvPicPr>
          <p:cNvPr id="7172" name="Picture 4" descr="http://www.siemens.com/content/dam/internet/siemens-com/innovation/pictures-of-the-future/2016/health-and-wellbeing/photos/20160229-comp.jpg.adapt.full.high.jpg/14568265020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305" y="2635803"/>
            <a:ext cx="2062728" cy="77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014F-B254-430C-8246-BEE23660095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53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538240" y="2032206"/>
            <a:ext cx="2116041" cy="1494609"/>
            <a:chOff x="1143000" y="1600200"/>
            <a:chExt cx="6778625" cy="478790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1143000" y="1600200"/>
              <a:ext cx="3200400" cy="2403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724400" y="1600200"/>
              <a:ext cx="3197225" cy="2330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587625" y="3733800"/>
              <a:ext cx="3965575" cy="265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63654" y="2032205"/>
            <a:ext cx="1343030" cy="1065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Group 15"/>
          <p:cNvGrpSpPr/>
          <p:nvPr/>
        </p:nvGrpSpPr>
        <p:grpSpPr>
          <a:xfrm>
            <a:off x="7584890" y="1742862"/>
            <a:ext cx="2016231" cy="1310426"/>
            <a:chOff x="6000760" y="1285866"/>
            <a:chExt cx="2857790" cy="185738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6000760" y="1285866"/>
              <a:ext cx="1452624" cy="10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429520" y="2174838"/>
              <a:ext cx="1289712" cy="968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6215074" y="2291364"/>
              <a:ext cx="1134722" cy="851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7500958" y="1285866"/>
              <a:ext cx="1357592" cy="1088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82846" y="3356383"/>
            <a:ext cx="3357586" cy="247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66977" y="3571878"/>
            <a:ext cx="3286148" cy="21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2419306" y="2749378"/>
            <a:ext cx="6238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lenses</a:t>
            </a:r>
            <a:endParaRPr lang="en-GB" sz="135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91903" y="3057706"/>
            <a:ext cx="7457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defocus</a:t>
            </a:r>
            <a:endParaRPr lang="en-GB" sz="135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6978" y="5450890"/>
            <a:ext cx="8547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materials</a:t>
            </a:r>
            <a:endParaRPr lang="en-GB" sz="1350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1" y="3643314"/>
            <a:ext cx="10583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light, media</a:t>
            </a:r>
            <a:endParaRPr lang="en-GB" sz="1350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89273" y="3088964"/>
            <a:ext cx="12097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exposure time</a:t>
            </a:r>
            <a:endParaRPr lang="en-GB" sz="1350" dirty="0">
              <a:solidFill>
                <a:srgbClr val="FFFF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Simulate the physics of light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014F-B254-430C-8246-BEE23660095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673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3B6F3-289E-403D-88E3-FF26AC433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the course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3274E-8B0D-C643-9B2D-97510B35CBEE}"/>
              </a:ext>
            </a:extLst>
          </p:cNvPr>
          <p:cNvSpPr txBox="1"/>
          <p:nvPr/>
        </p:nvSpPr>
        <p:spPr>
          <a:xfrm>
            <a:off x="2844800" y="1399308"/>
            <a:ext cx="670955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coursework only (no exam)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2 coursework assignments: C1, C2</a:t>
            </a:r>
          </a:p>
          <a:p>
            <a:pPr marL="800100" lvl="1" indent="-342900">
              <a:buFontTx/>
              <a:buChar char="-"/>
            </a:pPr>
            <a:r>
              <a:rPr lang="en-US" sz="2400" dirty="0"/>
              <a:t>Final mark = C1 + C2</a:t>
            </a:r>
          </a:p>
          <a:p>
            <a:pPr marL="800100" lvl="1" indent="-342900">
              <a:buFontTx/>
              <a:buChar char="-"/>
            </a:pPr>
            <a:endParaRPr lang="en-US" sz="2400" dirty="0"/>
          </a:p>
          <a:p>
            <a:pPr marL="800100" lvl="1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class split into 3 groups (for tutorials)</a:t>
            </a:r>
          </a:p>
          <a:p>
            <a:pPr marL="800100" lvl="1" indent="-342900">
              <a:buFontTx/>
              <a:buChar char="-"/>
            </a:pPr>
            <a:r>
              <a:rPr lang="en-US" sz="2400" dirty="0"/>
              <a:t>Tutorials provide guidance towards CW</a:t>
            </a:r>
          </a:p>
          <a:p>
            <a:pPr marL="800100" lvl="1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GPT, co-pilot, Edinburgh University’s ELM (</a:t>
            </a:r>
            <a:r>
              <a:rPr lang="en-US" sz="2400" dirty="0">
                <a:hlinkClick r:id="rId2"/>
              </a:rPr>
              <a:t>click here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65763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0ED8666C-0ED3-7343-85AD-E4957771197E}"/>
              </a:ext>
            </a:extLst>
          </p:cNvPr>
          <p:cNvCxnSpPr>
            <a:cxnSpLocks/>
            <a:stCxn id="8" idx="2"/>
          </p:cNvCxnSpPr>
          <p:nvPr/>
        </p:nvCxnSpPr>
        <p:spPr>
          <a:xfrm rot="16200000" flipH="1">
            <a:off x="4280538" y="1002949"/>
            <a:ext cx="1145726" cy="6776148"/>
          </a:xfrm>
          <a:prstGeom prst="bentConnector2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1B98436-74F7-104A-B20B-6529577FF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B1E47E-924B-9C4E-AE5D-BD88B8C00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373" y="4103727"/>
            <a:ext cx="2528535" cy="16996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5FB5F8-CE6C-B148-AC87-A0297E516E31}"/>
              </a:ext>
            </a:extLst>
          </p:cNvPr>
          <p:cNvSpPr txBox="1"/>
          <p:nvPr/>
        </p:nvSpPr>
        <p:spPr>
          <a:xfrm>
            <a:off x="1535126" y="5816157"/>
            <a:ext cx="164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Course website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8D1FEF-C33C-D54C-A333-429939590BA6}"/>
              </a:ext>
            </a:extLst>
          </p:cNvPr>
          <p:cNvSpPr txBox="1"/>
          <p:nvPr/>
        </p:nvSpPr>
        <p:spPr>
          <a:xfrm>
            <a:off x="5396896" y="5828115"/>
            <a:ext cx="949746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piazza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51C2A-420E-734F-A382-AA2927DD9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277" y="4091895"/>
            <a:ext cx="3331029" cy="1743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A87F63-8ADD-6347-A094-E734E71F0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93" y="1007301"/>
            <a:ext cx="1867067" cy="28108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30E486-ADF1-0D47-B280-DD981DC1D624}"/>
              </a:ext>
            </a:extLst>
          </p:cNvPr>
          <p:cNvSpPr txBox="1"/>
          <p:nvPr/>
        </p:nvSpPr>
        <p:spPr>
          <a:xfrm>
            <a:off x="6699801" y="1609113"/>
            <a:ext cx="5005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000" dirty="0"/>
              <a:t>TA and marker: </a:t>
            </a:r>
            <a:r>
              <a:rPr lang="en-US" sz="2000" dirty="0" err="1"/>
              <a:t>Krzyzstof</a:t>
            </a:r>
            <a:r>
              <a:rPr lang="en-US" sz="2000" dirty="0"/>
              <a:t> </a:t>
            </a:r>
            <a:r>
              <a:rPr lang="en-US" sz="2000" dirty="0" err="1"/>
              <a:t>Gyrkiel</a:t>
            </a:r>
            <a:endParaRPr lang="en-US" sz="2000" dirty="0"/>
          </a:p>
          <a:p>
            <a:pPr lvl="1" algn="ctr"/>
            <a:r>
              <a:rPr lang="en-US" sz="2000" dirty="0"/>
              <a:t>(took the course last year)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3864DF-64DA-2D43-D8D9-A920D71428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706" y="4079542"/>
            <a:ext cx="2777166" cy="17299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31D6AB-A98F-D271-D280-F778646D93DA}"/>
              </a:ext>
            </a:extLst>
          </p:cNvPr>
          <p:cNvSpPr txBox="1"/>
          <p:nvPr/>
        </p:nvSpPr>
        <p:spPr>
          <a:xfrm>
            <a:off x="1104957" y="6181405"/>
            <a:ext cx="25038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ksubr.github.io</a:t>
            </a:r>
            <a:r>
              <a:rPr lang="en-US" sz="1200" dirty="0"/>
              <a:t>/CGR2024/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4C7D733-5105-A55B-155D-14390484D6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162729" y="4137507"/>
            <a:ext cx="363620" cy="19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53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0ED8666C-0ED3-7343-85AD-E4957771197E}"/>
              </a:ext>
            </a:extLst>
          </p:cNvPr>
          <p:cNvCxnSpPr>
            <a:cxnSpLocks/>
            <a:stCxn id="8" idx="2"/>
          </p:cNvCxnSpPr>
          <p:nvPr/>
        </p:nvCxnSpPr>
        <p:spPr>
          <a:xfrm rot="16200000" flipH="1">
            <a:off x="4280538" y="1002949"/>
            <a:ext cx="1145726" cy="6776148"/>
          </a:xfrm>
          <a:prstGeom prst="bentConnector2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1B98436-74F7-104A-B20B-6529577FF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B1E47E-924B-9C4E-AE5D-BD88B8C00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373" y="4103727"/>
            <a:ext cx="2528535" cy="16996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5FB5F8-CE6C-B148-AC87-A0297E516E31}"/>
              </a:ext>
            </a:extLst>
          </p:cNvPr>
          <p:cNvSpPr txBox="1"/>
          <p:nvPr/>
        </p:nvSpPr>
        <p:spPr>
          <a:xfrm>
            <a:off x="1535126" y="5816157"/>
            <a:ext cx="164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Course website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8D1FEF-C33C-D54C-A333-429939590BA6}"/>
              </a:ext>
            </a:extLst>
          </p:cNvPr>
          <p:cNvSpPr txBox="1"/>
          <p:nvPr/>
        </p:nvSpPr>
        <p:spPr>
          <a:xfrm>
            <a:off x="5396896" y="5828115"/>
            <a:ext cx="949746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piazza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51C2A-420E-734F-A382-AA2927DD9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277" y="4091895"/>
            <a:ext cx="3331029" cy="1743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A87F63-8ADD-6347-A094-E734E71F0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93" y="1007301"/>
            <a:ext cx="1867067" cy="28108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30E486-ADF1-0D47-B280-DD981DC1D624}"/>
              </a:ext>
            </a:extLst>
          </p:cNvPr>
          <p:cNvSpPr txBox="1"/>
          <p:nvPr/>
        </p:nvSpPr>
        <p:spPr>
          <a:xfrm>
            <a:off x="6582808" y="2208248"/>
            <a:ext cx="4072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pPr marL="742950" lvl="1" indent="-285750">
              <a:buFontTx/>
              <a:buChar char="-"/>
            </a:pPr>
            <a:r>
              <a:rPr lang="en-US" sz="1400" dirty="0"/>
              <a:t>CW1: Daniel </a:t>
            </a:r>
            <a:r>
              <a:rPr lang="en-US" sz="1400" dirty="0" err="1"/>
              <a:t>Bilc</a:t>
            </a:r>
            <a:endParaRPr lang="en-US" sz="1400" dirty="0"/>
          </a:p>
          <a:p>
            <a:pPr marL="742950" lvl="1" indent="-285750">
              <a:buFontTx/>
              <a:buChar char="-"/>
            </a:pPr>
            <a:r>
              <a:rPr lang="en-US" sz="1400" dirty="0"/>
              <a:t>CW2: Sean </a:t>
            </a:r>
            <a:r>
              <a:rPr lang="en-US" sz="1400" dirty="0" err="1"/>
              <a:t>Memery</a:t>
            </a:r>
            <a:endParaRPr lang="en-US" sz="14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A1C0359-BCB4-76A6-D45E-CF0601A38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608" y="1124834"/>
            <a:ext cx="914400" cy="124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E79CC9-DFED-E040-B5A6-7BAB43587541}"/>
              </a:ext>
            </a:extLst>
          </p:cNvPr>
          <p:cNvSpPr txBox="1"/>
          <p:nvPr/>
        </p:nvSpPr>
        <p:spPr>
          <a:xfrm>
            <a:off x="6958743" y="1124833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Daniel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2232E7A1-A7BD-C19A-9B79-F6162B0AA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" b="13187"/>
          <a:stretch/>
        </p:blipFill>
        <p:spPr bwMode="auto">
          <a:xfrm>
            <a:off x="7990070" y="1189898"/>
            <a:ext cx="1139944" cy="121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9F7600-62D0-0E4D-979E-F73A7C8512D5}"/>
              </a:ext>
            </a:extLst>
          </p:cNvPr>
          <p:cNvSpPr txBox="1"/>
          <p:nvPr/>
        </p:nvSpPr>
        <p:spPr>
          <a:xfrm>
            <a:off x="7935354" y="1129445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Sean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3864DF-64DA-2D43-D8D9-A920D7142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706" y="4079542"/>
            <a:ext cx="2777166" cy="17299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31D6AB-A98F-D271-D280-F778646D93DA}"/>
              </a:ext>
            </a:extLst>
          </p:cNvPr>
          <p:cNvSpPr txBox="1"/>
          <p:nvPr/>
        </p:nvSpPr>
        <p:spPr>
          <a:xfrm>
            <a:off x="1104957" y="6181405"/>
            <a:ext cx="25038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ksubr.github.io</a:t>
            </a:r>
            <a:r>
              <a:rPr lang="en-US" sz="1200" dirty="0"/>
              <a:t>/CGR2023/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99498F-7CCD-D888-39C1-2EC1A1E2741E}"/>
              </a:ext>
            </a:extLst>
          </p:cNvPr>
          <p:cNvSpPr txBox="1"/>
          <p:nvPr/>
        </p:nvSpPr>
        <p:spPr>
          <a:xfrm>
            <a:off x="9611281" y="3657485"/>
            <a:ext cx="247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A3E68-2BC6-3E8E-B22B-CF4652F924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7373" y="355071"/>
            <a:ext cx="6292342" cy="33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14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CGR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1CEDEF-8855-8847-B073-E1D9A6A73016}"/>
              </a:ext>
            </a:extLst>
          </p:cNvPr>
          <p:cNvSpPr txBox="1"/>
          <p:nvPr/>
        </p:nvSpPr>
        <p:spPr>
          <a:xfrm>
            <a:off x="2684584" y="1100181"/>
            <a:ext cx="682283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/>
              <a:t>Contact hours (19h)</a:t>
            </a:r>
          </a:p>
          <a:p>
            <a:pPr marL="742950" lvl="1" indent="-285750">
              <a:buFontTx/>
              <a:buChar char="-"/>
            </a:pPr>
            <a:r>
              <a:rPr lang="en-US" sz="3200" dirty="0"/>
              <a:t>16h lectures</a:t>
            </a:r>
          </a:p>
          <a:p>
            <a:pPr marL="742950" lvl="1" indent="-285750">
              <a:buFontTx/>
              <a:buChar char="-"/>
            </a:pPr>
            <a:r>
              <a:rPr lang="en-US" sz="3200" dirty="0"/>
              <a:t>3h tutorials</a:t>
            </a:r>
          </a:p>
          <a:p>
            <a:pPr marL="742950" lvl="1" indent="-285750">
              <a:buFontTx/>
              <a:buChar char="-"/>
            </a:pPr>
            <a:endParaRPr lang="en-US" sz="3200" dirty="0"/>
          </a:p>
          <a:p>
            <a:pPr marL="285750" indent="-285750">
              <a:buFontTx/>
              <a:buChar char="-"/>
            </a:pPr>
            <a:endParaRPr lang="en-US" sz="3200" dirty="0"/>
          </a:p>
          <a:p>
            <a:pPr marL="285750" indent="-285750">
              <a:buFontTx/>
              <a:buChar char="-"/>
            </a:pPr>
            <a:r>
              <a:rPr lang="en-US" sz="3200" dirty="0"/>
              <a:t>Self-directed (80h)</a:t>
            </a:r>
          </a:p>
          <a:p>
            <a:pPr marL="742950" lvl="1" indent="-285750">
              <a:buFontTx/>
              <a:buChar char="-"/>
            </a:pPr>
            <a:r>
              <a:rPr lang="en-US" sz="3200" dirty="0"/>
              <a:t>6h creative thinking</a:t>
            </a:r>
          </a:p>
          <a:p>
            <a:pPr marL="742950" lvl="1" indent="-285750">
              <a:buFontTx/>
              <a:buChar char="-"/>
            </a:pPr>
            <a:r>
              <a:rPr lang="en-US" sz="3200" dirty="0"/>
              <a:t>37h CW1 (for 80%)</a:t>
            </a:r>
          </a:p>
          <a:p>
            <a:pPr marL="742950" lvl="1" indent="-285750">
              <a:buFontTx/>
              <a:buChar char="-"/>
            </a:pPr>
            <a:r>
              <a:rPr lang="en-US" sz="3200" dirty="0"/>
              <a:t>37h CW2 (for 70%)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87009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D2C5E-FFFB-8C45-EC20-EEBE32B8A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DF833-8CE4-856D-9329-61A0263C2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CGR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8B5B34-2035-F5F7-34AC-9B45E96309F5}"/>
              </a:ext>
            </a:extLst>
          </p:cNvPr>
          <p:cNvSpPr txBox="1"/>
          <p:nvPr/>
        </p:nvSpPr>
        <p:spPr>
          <a:xfrm>
            <a:off x="2684584" y="1100181"/>
            <a:ext cx="682283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/>
              <a:t>Contact hours (19h)</a:t>
            </a:r>
          </a:p>
          <a:p>
            <a:pPr marL="742950" lvl="1" indent="-285750">
              <a:buFontTx/>
              <a:buChar char="-"/>
            </a:pPr>
            <a:r>
              <a:rPr lang="en-US" sz="3200" dirty="0"/>
              <a:t>16h lectures</a:t>
            </a:r>
          </a:p>
          <a:p>
            <a:pPr marL="742950" lvl="1" indent="-285750">
              <a:buFontTx/>
              <a:buChar char="-"/>
            </a:pPr>
            <a:r>
              <a:rPr lang="en-US" sz="3200" dirty="0"/>
              <a:t>3h tutorials</a:t>
            </a:r>
          </a:p>
          <a:p>
            <a:pPr marL="742950" lvl="1" indent="-285750">
              <a:buFontTx/>
              <a:buChar char="-"/>
            </a:pPr>
            <a:endParaRPr lang="en-US" sz="3200" dirty="0"/>
          </a:p>
          <a:p>
            <a:pPr marL="285750" indent="-285750">
              <a:buFontTx/>
              <a:buChar char="-"/>
            </a:pPr>
            <a:endParaRPr lang="en-US" sz="3200" dirty="0"/>
          </a:p>
          <a:p>
            <a:pPr marL="285750" indent="-285750">
              <a:buFontTx/>
              <a:buChar char="-"/>
            </a:pPr>
            <a:r>
              <a:rPr lang="en-US" sz="3200" dirty="0"/>
              <a:t>Self-directed (80h)</a:t>
            </a:r>
          </a:p>
          <a:p>
            <a:pPr marL="742950" lvl="1" indent="-285750">
              <a:buFontTx/>
              <a:buChar char="-"/>
            </a:pPr>
            <a:r>
              <a:rPr lang="en-US" sz="3200" dirty="0"/>
              <a:t>6h creative thinking</a:t>
            </a:r>
          </a:p>
          <a:p>
            <a:pPr marL="742950" lvl="1" indent="-285750">
              <a:buFontTx/>
              <a:buChar char="-"/>
            </a:pPr>
            <a:r>
              <a:rPr lang="en-US" sz="3200" dirty="0"/>
              <a:t>37h CW1 (for 80%)</a:t>
            </a:r>
          </a:p>
          <a:p>
            <a:pPr marL="742950" lvl="1" indent="-285750">
              <a:buFontTx/>
              <a:buChar char="-"/>
            </a:pPr>
            <a:r>
              <a:rPr lang="en-US" sz="3200" dirty="0"/>
              <a:t>37h CW2 (for 70%)</a:t>
            </a:r>
          </a:p>
          <a:p>
            <a:endParaRPr lang="en-US" sz="3200" dirty="0"/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DE926C47-DA10-3356-AEDE-98B52F51C0CE}"/>
              </a:ext>
            </a:extLst>
          </p:cNvPr>
          <p:cNvSpPr/>
          <p:nvPr/>
        </p:nvSpPr>
        <p:spPr>
          <a:xfrm rot="16200000">
            <a:off x="5613622" y="3564172"/>
            <a:ext cx="1224501" cy="811033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2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A68AE-879E-4F04-B7D7-748ED8C2D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44826"/>
            <a:ext cx="10353762" cy="970450"/>
          </a:xfrm>
        </p:spPr>
        <p:txBody>
          <a:bodyPr/>
          <a:lstStyle/>
          <a:p>
            <a:r>
              <a:rPr lang="en-GB" dirty="0"/>
              <a:t>Me: A brief history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FFEBCDD-D1E7-43E5-912E-535451F59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859" y="4440167"/>
            <a:ext cx="9100860" cy="183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022B3F87-F1F6-4AAB-91B2-7ACA49D3C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273" y="2813659"/>
            <a:ext cx="1928956" cy="144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Image result for laguna beach">
            <a:extLst>
              <a:ext uri="{FF2B5EF4-FFF2-40B4-BE49-F238E27FC236}">
                <a16:creationId xmlns:a16="http://schemas.microsoft.com/office/drawing/2014/main" id="{9ECECB77-153D-4EDD-88CC-5443C217B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210" y="2709952"/>
            <a:ext cx="2755653" cy="144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Image result for hollywood">
            <a:extLst>
              <a:ext uri="{FF2B5EF4-FFF2-40B4-BE49-F238E27FC236}">
                <a16:creationId xmlns:a16="http://schemas.microsoft.com/office/drawing/2014/main" id="{8E01D37A-F0C9-42CC-B47C-083031E8A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095" y="1675549"/>
            <a:ext cx="1928956" cy="12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Image result for singapore">
            <a:extLst>
              <a:ext uri="{FF2B5EF4-FFF2-40B4-BE49-F238E27FC236}">
                <a16:creationId xmlns:a16="http://schemas.microsoft.com/office/drawing/2014/main" id="{C4028090-EB21-4AE8-9A4A-826F6E91F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852" y="1507909"/>
            <a:ext cx="2439292" cy="137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Image result for grenoble">
            <a:extLst>
              <a:ext uri="{FF2B5EF4-FFF2-40B4-BE49-F238E27FC236}">
                <a16:creationId xmlns:a16="http://schemas.microsoft.com/office/drawing/2014/main" id="{071418EA-6157-4103-9077-5AA75F76F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223" y="2770687"/>
            <a:ext cx="2681344" cy="150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Image result for bay area">
            <a:extLst>
              <a:ext uri="{FF2B5EF4-FFF2-40B4-BE49-F238E27FC236}">
                <a16:creationId xmlns:a16="http://schemas.microsoft.com/office/drawing/2014/main" id="{DC63359A-ED4E-428B-A1E2-1EEC0CA03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54" y="1549029"/>
            <a:ext cx="1520440" cy="152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Image result for london">
            <a:extLst>
              <a:ext uri="{FF2B5EF4-FFF2-40B4-BE49-F238E27FC236}">
                <a16:creationId xmlns:a16="http://schemas.microsoft.com/office/drawing/2014/main" id="{BBF7F8A3-9D52-46E9-875A-46872D27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711" y="1380809"/>
            <a:ext cx="2649071" cy="149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Image result for edinburgh">
            <a:extLst>
              <a:ext uri="{FF2B5EF4-FFF2-40B4-BE49-F238E27FC236}">
                <a16:creationId xmlns:a16="http://schemas.microsoft.com/office/drawing/2014/main" id="{EFA4FAE9-0920-4058-9EA0-4AAEBAC87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0" y="1858428"/>
            <a:ext cx="3119718" cy="19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282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24" y="125508"/>
            <a:ext cx="10353762" cy="970450"/>
          </a:xfrm>
        </p:spPr>
        <p:txBody>
          <a:bodyPr>
            <a:normAutofit/>
          </a:bodyPr>
          <a:lstStyle/>
          <a:p>
            <a:r>
              <a:rPr lang="en-US" dirty="0"/>
              <a:t>Main feedback/criticism previous offerings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1CEDEF-8855-8847-B073-E1D9A6A73016}"/>
              </a:ext>
            </a:extLst>
          </p:cNvPr>
          <p:cNvSpPr txBox="1"/>
          <p:nvPr/>
        </p:nvSpPr>
        <p:spPr>
          <a:xfrm>
            <a:off x="1322363" y="1761363"/>
            <a:ext cx="898925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2800" dirty="0"/>
              <a:t>CW1 worth too much credit</a:t>
            </a:r>
          </a:p>
          <a:p>
            <a:pPr marL="571500" indent="-571500">
              <a:buFontTx/>
              <a:buChar char="-"/>
            </a:pPr>
            <a:endParaRPr lang="en-US" sz="2800" dirty="0"/>
          </a:p>
          <a:p>
            <a:pPr marL="571500" indent="-571500">
              <a:buFontTx/>
              <a:buChar char="-"/>
            </a:pPr>
            <a:r>
              <a:rPr lang="en-US" sz="2800" dirty="0"/>
              <a:t>CW2: basic ray tracing took too long</a:t>
            </a:r>
          </a:p>
          <a:p>
            <a:pPr marL="571500" indent="-571500">
              <a:buFontTx/>
              <a:buChar char="-"/>
            </a:pPr>
            <a:endParaRPr lang="en-US" sz="2800" dirty="0"/>
          </a:p>
          <a:p>
            <a:pPr marL="571500" indent="-571500">
              <a:buFontTx/>
              <a:buChar char="-"/>
            </a:pPr>
            <a:r>
              <a:rPr lang="en-US" sz="2800" dirty="0"/>
              <a:t>CW2 timing not ideal (other coursework)</a:t>
            </a:r>
          </a:p>
          <a:p>
            <a:pPr marL="571500" indent="-571500">
              <a:buFontTx/>
              <a:buChar char="-"/>
            </a:pPr>
            <a:endParaRPr lang="en-US" sz="2800" dirty="0"/>
          </a:p>
          <a:p>
            <a:pPr marL="571500" indent="-571500">
              <a:buFontTx/>
              <a:buChar char="-"/>
            </a:pPr>
            <a:r>
              <a:rPr lang="en-US" sz="2800" dirty="0"/>
              <a:t>Use of Gen AI tools should not be compulsory</a:t>
            </a:r>
          </a:p>
          <a:p>
            <a:pPr marL="571500" indent="-571500">
              <a:buFontTx/>
              <a:buChar char="-"/>
            </a:pPr>
            <a:endParaRPr lang="en-US" sz="2800" dirty="0"/>
          </a:p>
          <a:p>
            <a:pPr marL="571500" indent="-571500">
              <a:buFontTx/>
              <a:buChar char="-"/>
            </a:pPr>
            <a:r>
              <a:rPr lang="en-US" sz="2800" dirty="0"/>
              <a:t>Much of lecture material is not applied or assessed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58189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5919B-A0E9-621B-30CF-3F76E1C7B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6FB7A0-64BA-8AEE-B2BC-17B9A44280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491"/>
          <a:stretch/>
        </p:blipFill>
        <p:spPr>
          <a:xfrm>
            <a:off x="160588" y="3486761"/>
            <a:ext cx="7772400" cy="1502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89F0CC-5946-293B-863C-95D8124B3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88" y="951084"/>
            <a:ext cx="7759700" cy="132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594980-8BE9-DE27-5DE1-25190087E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374" y="4762437"/>
            <a:ext cx="7772400" cy="1144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658C7F-D07F-C0B8-4941-8D12D5982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24" y="6028114"/>
            <a:ext cx="7670800" cy="596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B84989-7E9B-65F4-71CB-6119875BC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12" y="2244323"/>
            <a:ext cx="68707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82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24" y="125508"/>
            <a:ext cx="10353762" cy="970450"/>
          </a:xfrm>
        </p:spPr>
        <p:txBody>
          <a:bodyPr>
            <a:normAutofit/>
          </a:bodyPr>
          <a:lstStyle/>
          <a:p>
            <a:r>
              <a:rPr lang="en-US" dirty="0"/>
              <a:t>Top tips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1CEDEF-8855-8847-B073-E1D9A6A73016}"/>
              </a:ext>
            </a:extLst>
          </p:cNvPr>
          <p:cNvSpPr txBox="1"/>
          <p:nvPr/>
        </p:nvSpPr>
        <p:spPr>
          <a:xfrm>
            <a:off x="1322363" y="1215677"/>
            <a:ext cx="89892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2800" dirty="0"/>
              <a:t>Try to attend as many lectures as possible in-person</a:t>
            </a:r>
          </a:p>
          <a:p>
            <a:pPr marL="571500" indent="-571500">
              <a:buFontTx/>
              <a:buChar char="-"/>
            </a:pPr>
            <a:endParaRPr lang="en-US" sz="2800" dirty="0"/>
          </a:p>
          <a:p>
            <a:pPr marL="571500" indent="-571500">
              <a:buFontTx/>
              <a:buChar char="-"/>
            </a:pPr>
            <a:r>
              <a:rPr lang="en-US" sz="2800" dirty="0"/>
              <a:t>Work regularly – not just before deadlines</a:t>
            </a:r>
          </a:p>
          <a:p>
            <a:pPr marL="571500" indent="-571500">
              <a:buFontTx/>
              <a:buChar char="-"/>
            </a:pPr>
            <a:endParaRPr lang="en-US" sz="2800" dirty="0"/>
          </a:p>
          <a:p>
            <a:pPr marL="571500" indent="-571500">
              <a:buFontTx/>
              <a:buChar char="-"/>
            </a:pPr>
            <a:r>
              <a:rPr lang="en-US" sz="2800" dirty="0"/>
              <a:t>Use your opportunity to interact with the instructor</a:t>
            </a:r>
          </a:p>
          <a:p>
            <a:pPr marL="571500" indent="-571500">
              <a:buFontTx/>
              <a:buChar char="-"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DD322D-272E-6738-B424-B4E2C6BBFD7A}"/>
              </a:ext>
            </a:extLst>
          </p:cNvPr>
          <p:cNvSpPr txBox="1"/>
          <p:nvPr/>
        </p:nvSpPr>
        <p:spPr>
          <a:xfrm>
            <a:off x="9703190" y="6245175"/>
            <a:ext cx="1843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Last year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E6DA50-299C-0BCD-4959-D29BFBAA5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790" y="3884292"/>
            <a:ext cx="7772400" cy="268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9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media.giphy.com/media/VJ6V8cNpMnR7LBa4JU/giphy.gif">
            <a:extLst>
              <a:ext uri="{FF2B5EF4-FFF2-40B4-BE49-F238E27FC236}">
                <a16:creationId xmlns:a16="http://schemas.microsoft.com/office/drawing/2014/main" id="{C96CC76D-3E3D-482D-BC5A-8C9A1D29D5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39" y="331476"/>
            <a:ext cx="5771314" cy="3246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B799B4-21F6-4503-8E37-2CA250A52AF8}"/>
              </a:ext>
            </a:extLst>
          </p:cNvPr>
          <p:cNvSpPr txBox="1"/>
          <p:nvPr/>
        </p:nvSpPr>
        <p:spPr>
          <a:xfrm>
            <a:off x="657396" y="3121224"/>
            <a:ext cx="2629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Important Looking Pirates VFX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845DE2-0212-4A0D-8D3B-A0BDC1DDA4BF}"/>
              </a:ext>
            </a:extLst>
          </p:cNvPr>
          <p:cNvSpPr txBox="1"/>
          <p:nvPr/>
        </p:nvSpPr>
        <p:spPr>
          <a:xfrm>
            <a:off x="657396" y="3465568"/>
            <a:ext cx="2077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Special Effects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9641B3-F412-49F6-836E-F1BF07F10E41}"/>
              </a:ext>
            </a:extLst>
          </p:cNvPr>
          <p:cNvSpPr txBox="1"/>
          <p:nvPr/>
        </p:nvSpPr>
        <p:spPr>
          <a:xfrm>
            <a:off x="9462043" y="2705725"/>
            <a:ext cx="1955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Video Games</a:t>
            </a:r>
          </a:p>
          <a:p>
            <a:r>
              <a:rPr lang="en-GB" sz="2400" dirty="0"/>
              <a:t>(real-time)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9A59F-5C20-3ABE-B22A-A4B1E264D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497" y="3696401"/>
            <a:ext cx="4678466" cy="26199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7E6E6F-74BC-B4C1-0772-26B463ED1540}"/>
              </a:ext>
            </a:extLst>
          </p:cNvPr>
          <p:cNvSpPr txBox="1"/>
          <p:nvPr/>
        </p:nvSpPr>
        <p:spPr>
          <a:xfrm>
            <a:off x="6704490" y="6008565"/>
            <a:ext cx="2374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God of War: </a:t>
            </a:r>
            <a:r>
              <a:rPr lang="en-GB" sz="1400" dirty="0" err="1"/>
              <a:t>Ragnarok</a:t>
            </a:r>
            <a:r>
              <a:rPr lang="en-GB" sz="14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602070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Image result for fluid">
            <a:extLst>
              <a:ext uri="{FF2B5EF4-FFF2-40B4-BE49-F238E27FC236}">
                <a16:creationId xmlns:a16="http://schemas.microsoft.com/office/drawing/2014/main" id="{DE0A5866-EDDD-422A-8843-90E8654E7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0" r="1" b="1"/>
          <a:stretch/>
        </p:blipFill>
        <p:spPr bwMode="auto">
          <a:xfrm>
            <a:off x="1524020" y="10"/>
            <a:ext cx="5411530" cy="2969294"/>
          </a:xfrm>
          <a:custGeom>
            <a:avLst/>
            <a:gdLst>
              <a:gd name="connsiteX0" fmla="*/ 0 w 7215401"/>
              <a:gd name="connsiteY0" fmla="*/ 0 h 2969304"/>
              <a:gd name="connsiteX1" fmla="*/ 677334 w 7215401"/>
              <a:gd name="connsiteY1" fmla="*/ 0 h 2969304"/>
              <a:gd name="connsiteX2" fmla="*/ 1168036 w 7215401"/>
              <a:gd name="connsiteY2" fmla="*/ 0 h 2969304"/>
              <a:gd name="connsiteX3" fmla="*/ 1205499 w 7215401"/>
              <a:gd name="connsiteY3" fmla="*/ 0 h 2969304"/>
              <a:gd name="connsiteX4" fmla="*/ 1647632 w 7215401"/>
              <a:gd name="connsiteY4" fmla="*/ 0 h 2969304"/>
              <a:gd name="connsiteX5" fmla="*/ 7215401 w 7215401"/>
              <a:gd name="connsiteY5" fmla="*/ 0 h 2969304"/>
              <a:gd name="connsiteX6" fmla="*/ 5840224 w 7215401"/>
              <a:gd name="connsiteY6" fmla="*/ 2969304 h 2969304"/>
              <a:gd name="connsiteX7" fmla="*/ 0 w 7215401"/>
              <a:gd name="connsiteY7" fmla="*/ 2969304 h 29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 result for light">
            <a:extLst>
              <a:ext uri="{FF2B5EF4-FFF2-40B4-BE49-F238E27FC236}">
                <a16:creationId xmlns:a16="http://schemas.microsoft.com/office/drawing/2014/main" id="{497A200D-EAFB-48A4-858E-A45F7679A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0" r="2" b="2"/>
          <a:stretch/>
        </p:blipFill>
        <p:spPr bwMode="auto">
          <a:xfrm>
            <a:off x="5740675" y="10"/>
            <a:ext cx="4927327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sound">
            <a:extLst>
              <a:ext uri="{FF2B5EF4-FFF2-40B4-BE49-F238E27FC236}">
                <a16:creationId xmlns:a16="http://schemas.microsoft.com/office/drawing/2014/main" id="{3EB0B7D0-2E8B-420C-A8E8-ACA932D54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4" r="2" b="2"/>
          <a:stretch/>
        </p:blipFill>
        <p:spPr bwMode="auto">
          <a:xfrm>
            <a:off x="4660509" y="3887894"/>
            <a:ext cx="6007493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 result for shatter glass">
            <a:extLst>
              <a:ext uri="{FF2B5EF4-FFF2-40B4-BE49-F238E27FC236}">
                <a16:creationId xmlns:a16="http://schemas.microsoft.com/office/drawing/2014/main" id="{D3F9078A-23B7-4B92-B744-62942AAA2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5" r="16789" b="-1"/>
          <a:stretch/>
        </p:blipFill>
        <p:spPr bwMode="auto">
          <a:xfrm>
            <a:off x="1524021" y="3106464"/>
            <a:ext cx="4657145" cy="3751536"/>
          </a:xfrm>
          <a:custGeom>
            <a:avLst/>
            <a:gdLst>
              <a:gd name="connsiteX0" fmla="*/ 0 w 6209553"/>
              <a:gd name="connsiteY0" fmla="*/ 0 h 3751536"/>
              <a:gd name="connsiteX1" fmla="*/ 5776701 w 6209553"/>
              <a:gd name="connsiteY1" fmla="*/ 0 h 3751536"/>
              <a:gd name="connsiteX2" fmla="*/ 4041567 w 6209553"/>
              <a:gd name="connsiteY2" fmla="*/ 3746529 h 3751536"/>
              <a:gd name="connsiteX3" fmla="*/ 6209553 w 6209553"/>
              <a:gd name="connsiteY3" fmla="*/ 3746529 h 3751536"/>
              <a:gd name="connsiteX4" fmla="*/ 6209553 w 6209553"/>
              <a:gd name="connsiteY4" fmla="*/ 3746530 h 3751536"/>
              <a:gd name="connsiteX5" fmla="*/ 1647632 w 6209553"/>
              <a:gd name="connsiteY5" fmla="*/ 3746530 h 3751536"/>
              <a:gd name="connsiteX6" fmla="*/ 1647632 w 6209553"/>
              <a:gd name="connsiteY6" fmla="*/ 3751536 h 3751536"/>
              <a:gd name="connsiteX7" fmla="*/ 0 w 6209553"/>
              <a:gd name="connsiteY7" fmla="*/ 3751536 h 37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056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B6B3BE-F133-F226-AF69-2494C23B6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4" y="1533686"/>
            <a:ext cx="5433000" cy="342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DC942F7-76C7-41B5-2ADB-4A9D02EDA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417" y="5294453"/>
            <a:ext cx="811659" cy="121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4B04D85-0B5C-FB24-6D79-0C49312D0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846" y="5294452"/>
            <a:ext cx="811942" cy="121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53426F97-46E6-BECA-37B2-1EAB1E45F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591" y="5294453"/>
            <a:ext cx="811378" cy="121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0B1AC999-3A98-6DC8-7F07-90C39881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198" y="5294453"/>
            <a:ext cx="811378" cy="121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6F4482A-CD48-9092-E16D-BC3D8C084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055" y="5294450"/>
            <a:ext cx="811096" cy="121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BE405C-7E6D-2F71-FFF1-90A1FD498B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535" b="8535"/>
          <a:stretch/>
        </p:blipFill>
        <p:spPr>
          <a:xfrm>
            <a:off x="-2374262" y="-519840"/>
            <a:ext cx="2154742" cy="21925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BB62C2-0EDB-0B46-4510-4A5EE90710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39506" y="2852113"/>
            <a:ext cx="2927160" cy="219254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A0A2E9-8D70-BA76-726D-221415FFBA19}"/>
              </a:ext>
            </a:extLst>
          </p:cNvPr>
          <p:cNvCxnSpPr>
            <a:cxnSpLocks/>
          </p:cNvCxnSpPr>
          <p:nvPr/>
        </p:nvCxnSpPr>
        <p:spPr>
          <a:xfrm>
            <a:off x="2953966" y="-61686"/>
            <a:ext cx="5631830" cy="0"/>
          </a:xfrm>
          <a:prstGeom prst="line">
            <a:avLst/>
          </a:prstGeom>
          <a:ln w="1270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The Dance Between Compute And Network In The Datacenter - The Next Platform">
            <a:extLst>
              <a:ext uri="{FF2B5EF4-FFF2-40B4-BE49-F238E27FC236}">
                <a16:creationId xmlns:a16="http://schemas.microsoft.com/office/drawing/2014/main" id="{28D9F986-171D-FF63-7C28-E07520B81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294" y="5902983"/>
            <a:ext cx="2176174" cy="162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795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B6B3BE-F133-F226-AF69-2494C23B6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4" y="1533686"/>
            <a:ext cx="5433000" cy="342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FE7986-7FA9-2AD0-975D-143B108F26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35" b="8535"/>
          <a:stretch/>
        </p:blipFill>
        <p:spPr>
          <a:xfrm>
            <a:off x="550366" y="532855"/>
            <a:ext cx="2154742" cy="21925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F9B653-DC15-68F1-CF56-49C5D0635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8494" y="2329599"/>
            <a:ext cx="2927160" cy="219254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033C8-AB45-C022-FB33-A2E4020901C0}"/>
              </a:ext>
            </a:extLst>
          </p:cNvPr>
          <p:cNvCxnSpPr>
            <a:cxnSpLocks/>
          </p:cNvCxnSpPr>
          <p:nvPr/>
        </p:nvCxnSpPr>
        <p:spPr>
          <a:xfrm>
            <a:off x="2953966" y="3429000"/>
            <a:ext cx="5631830" cy="0"/>
          </a:xfrm>
          <a:prstGeom prst="line">
            <a:avLst/>
          </a:prstGeom>
          <a:ln w="1270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2" name="Picture 2" descr="The Dance Between Compute And Network In The Datacenter - The Next Platform">
            <a:extLst>
              <a:ext uri="{FF2B5EF4-FFF2-40B4-BE49-F238E27FC236}">
                <a16:creationId xmlns:a16="http://schemas.microsoft.com/office/drawing/2014/main" id="{2C97A81A-F91C-8803-DEFD-D18B94DC4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0" y="4410632"/>
            <a:ext cx="2176174" cy="162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elba Roy Mouton, an early programmer at NASA">
            <a:extLst>
              <a:ext uri="{FF2B5EF4-FFF2-40B4-BE49-F238E27FC236}">
                <a16:creationId xmlns:a16="http://schemas.microsoft.com/office/drawing/2014/main" id="{78A20CF5-DC9B-4225-70D5-10817563E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87" y="2650734"/>
            <a:ext cx="1637100" cy="183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34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Image result for fluid">
            <a:extLst>
              <a:ext uri="{FF2B5EF4-FFF2-40B4-BE49-F238E27FC236}">
                <a16:creationId xmlns:a16="http://schemas.microsoft.com/office/drawing/2014/main" id="{DE0A5866-EDDD-422A-8843-90E8654E7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0" r="1" b="1"/>
          <a:stretch/>
        </p:blipFill>
        <p:spPr bwMode="auto">
          <a:xfrm>
            <a:off x="1524020" y="10"/>
            <a:ext cx="5411530" cy="2969294"/>
          </a:xfrm>
          <a:custGeom>
            <a:avLst/>
            <a:gdLst>
              <a:gd name="connsiteX0" fmla="*/ 0 w 7215401"/>
              <a:gd name="connsiteY0" fmla="*/ 0 h 2969304"/>
              <a:gd name="connsiteX1" fmla="*/ 677334 w 7215401"/>
              <a:gd name="connsiteY1" fmla="*/ 0 h 2969304"/>
              <a:gd name="connsiteX2" fmla="*/ 1168036 w 7215401"/>
              <a:gd name="connsiteY2" fmla="*/ 0 h 2969304"/>
              <a:gd name="connsiteX3" fmla="*/ 1205499 w 7215401"/>
              <a:gd name="connsiteY3" fmla="*/ 0 h 2969304"/>
              <a:gd name="connsiteX4" fmla="*/ 1647632 w 7215401"/>
              <a:gd name="connsiteY4" fmla="*/ 0 h 2969304"/>
              <a:gd name="connsiteX5" fmla="*/ 7215401 w 7215401"/>
              <a:gd name="connsiteY5" fmla="*/ 0 h 2969304"/>
              <a:gd name="connsiteX6" fmla="*/ 5840224 w 7215401"/>
              <a:gd name="connsiteY6" fmla="*/ 2969304 h 2969304"/>
              <a:gd name="connsiteX7" fmla="*/ 0 w 7215401"/>
              <a:gd name="connsiteY7" fmla="*/ 2969304 h 29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 result for light">
            <a:extLst>
              <a:ext uri="{FF2B5EF4-FFF2-40B4-BE49-F238E27FC236}">
                <a16:creationId xmlns:a16="http://schemas.microsoft.com/office/drawing/2014/main" id="{497A200D-EAFB-48A4-858E-A45F7679A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0" r="2" b="2"/>
          <a:stretch/>
        </p:blipFill>
        <p:spPr bwMode="auto">
          <a:xfrm>
            <a:off x="5740675" y="10"/>
            <a:ext cx="4927327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sound">
            <a:extLst>
              <a:ext uri="{FF2B5EF4-FFF2-40B4-BE49-F238E27FC236}">
                <a16:creationId xmlns:a16="http://schemas.microsoft.com/office/drawing/2014/main" id="{3EB0B7D0-2E8B-420C-A8E8-ACA932D54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4" r="2" b="2"/>
          <a:stretch/>
        </p:blipFill>
        <p:spPr bwMode="auto">
          <a:xfrm>
            <a:off x="4660509" y="3887894"/>
            <a:ext cx="6007493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 result for shatter glass">
            <a:extLst>
              <a:ext uri="{FF2B5EF4-FFF2-40B4-BE49-F238E27FC236}">
                <a16:creationId xmlns:a16="http://schemas.microsoft.com/office/drawing/2014/main" id="{D3F9078A-23B7-4B92-B744-62942AAA2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5" r="16789" b="-1"/>
          <a:stretch/>
        </p:blipFill>
        <p:spPr bwMode="auto">
          <a:xfrm>
            <a:off x="1524021" y="3106464"/>
            <a:ext cx="4657145" cy="3751536"/>
          </a:xfrm>
          <a:custGeom>
            <a:avLst/>
            <a:gdLst>
              <a:gd name="connsiteX0" fmla="*/ 0 w 6209553"/>
              <a:gd name="connsiteY0" fmla="*/ 0 h 3751536"/>
              <a:gd name="connsiteX1" fmla="*/ 5776701 w 6209553"/>
              <a:gd name="connsiteY1" fmla="*/ 0 h 3751536"/>
              <a:gd name="connsiteX2" fmla="*/ 4041567 w 6209553"/>
              <a:gd name="connsiteY2" fmla="*/ 3746529 h 3751536"/>
              <a:gd name="connsiteX3" fmla="*/ 6209553 w 6209553"/>
              <a:gd name="connsiteY3" fmla="*/ 3746529 h 3751536"/>
              <a:gd name="connsiteX4" fmla="*/ 6209553 w 6209553"/>
              <a:gd name="connsiteY4" fmla="*/ 3746530 h 3751536"/>
              <a:gd name="connsiteX5" fmla="*/ 1647632 w 6209553"/>
              <a:gd name="connsiteY5" fmla="*/ 3746530 h 3751536"/>
              <a:gd name="connsiteX6" fmla="*/ 1647632 w 6209553"/>
              <a:gd name="connsiteY6" fmla="*/ 3751536 h 3751536"/>
              <a:gd name="connsiteX7" fmla="*/ 0 w 6209553"/>
              <a:gd name="connsiteY7" fmla="*/ 3751536 h 37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607F24-1FFE-91A5-10AA-37952075E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4086" y="1729114"/>
            <a:ext cx="6292342" cy="33997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9482EC-F0A9-EDF3-BCE4-9CDFD248E0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3732588"/>
            <a:ext cx="6898855" cy="306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02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03F3F-0970-4BA9-BFD0-398A5B772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Creative Industries in the UK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4C091-3075-4273-B832-FDF7225EB7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9" t="14433" r="19008" b="5017"/>
          <a:stretch/>
        </p:blipFill>
        <p:spPr>
          <a:xfrm>
            <a:off x="1025871" y="1499719"/>
            <a:ext cx="4415117" cy="2561642"/>
          </a:xfrm>
          <a:prstGeom prst="rect">
            <a:avLst/>
          </a:prstGeom>
        </p:spPr>
      </p:pic>
      <p:pic>
        <p:nvPicPr>
          <p:cNvPr id="1028" name="Picture 4" descr="Graph showing gross value added of creative industries">
            <a:extLst>
              <a:ext uri="{FF2B5EF4-FFF2-40B4-BE49-F238E27FC236}">
                <a16:creationId xmlns:a16="http://schemas.microsoft.com/office/drawing/2014/main" id="{0D2AFCE0-A95E-65BD-A9FF-D24D4F7CF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072" y="1499719"/>
            <a:ext cx="5224485" cy="434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4116AC-48E4-2013-2B0A-A2995701BEC6}"/>
              </a:ext>
            </a:extLst>
          </p:cNvPr>
          <p:cNvSpPr txBox="1"/>
          <p:nvPr/>
        </p:nvSpPr>
        <p:spPr>
          <a:xfrm>
            <a:off x="5965372" y="5846748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lordslibrary.parliament.uk</a:t>
            </a:r>
            <a:r>
              <a:rPr lang="en-US" sz="1000" dirty="0"/>
              <a:t>/arts-and-creative-industries-the-case-for-a-strategy/</a:t>
            </a:r>
          </a:p>
        </p:txBody>
      </p:sp>
    </p:spTree>
    <p:extLst>
      <p:ext uri="{BB962C8B-B14F-4D97-AF65-F5344CB8AC3E}">
        <p14:creationId xmlns:p14="http://schemas.microsoft.com/office/powerpoint/2010/main" val="1830088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03F3F-0970-4BA9-BFD0-398A5B772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CGR is central to the creative industries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1F00A-E38E-1816-DD86-372CC6BA7998}"/>
              </a:ext>
            </a:extLst>
          </p:cNvPr>
          <p:cNvGrpSpPr/>
          <p:nvPr/>
        </p:nvGrpSpPr>
        <p:grpSpPr>
          <a:xfrm>
            <a:off x="2951085" y="1095958"/>
            <a:ext cx="6494334" cy="1567597"/>
            <a:chOff x="1547007" y="1422038"/>
            <a:chExt cx="9302490" cy="224542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1AEF8D1-0B28-4827-0A70-7263EF231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7007" y="1422038"/>
              <a:ext cx="9302490" cy="2245428"/>
            </a:xfrm>
            <a:prstGeom prst="rect">
              <a:avLst/>
            </a:prstGeom>
          </p:spPr>
        </p:pic>
        <p:sp>
          <p:nvSpPr>
            <p:cNvPr id="11" name="Frame 10">
              <a:extLst>
                <a:ext uri="{FF2B5EF4-FFF2-40B4-BE49-F238E27FC236}">
                  <a16:creationId xmlns:a16="http://schemas.microsoft.com/office/drawing/2014/main" id="{E10F6A8E-4E62-913D-5AE6-7478CA43F49A}"/>
                </a:ext>
              </a:extLst>
            </p:cNvPr>
            <p:cNvSpPr/>
            <p:nvPr/>
          </p:nvSpPr>
          <p:spPr>
            <a:xfrm>
              <a:off x="5661212" y="1842247"/>
              <a:ext cx="2097741" cy="43030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A17C026-955A-C07B-D9A5-10DCD66B6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085" y="2759278"/>
            <a:ext cx="6494334" cy="39732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CDE933-43B7-D45D-C3D9-FDAA2EBF310C}"/>
              </a:ext>
            </a:extLst>
          </p:cNvPr>
          <p:cNvSpPr txBox="1"/>
          <p:nvPr/>
        </p:nvSpPr>
        <p:spPr>
          <a:xfrm>
            <a:off x="7510194" y="2386556"/>
            <a:ext cx="2846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Source: </a:t>
            </a:r>
            <a:r>
              <a:rPr lang="en-US" sz="12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DCMS report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0428453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885</TotalTime>
  <Words>414</Words>
  <Application>Microsoft Macintosh PowerPoint</Application>
  <PresentationFormat>Widescreen</PresentationFormat>
  <Paragraphs>110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Calisto MT</vt:lpstr>
      <vt:lpstr>Wingdings 2</vt:lpstr>
      <vt:lpstr>Slate</vt:lpstr>
      <vt:lpstr>Computer Graphics: Rendering</vt:lpstr>
      <vt:lpstr>Me: A brief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Creative Industries in the UK</vt:lpstr>
      <vt:lpstr>CGR is central to the creative industries</vt:lpstr>
      <vt:lpstr>It’s all happening here in the UK!</vt:lpstr>
      <vt:lpstr>Simulating photorealistic pictures?</vt:lpstr>
      <vt:lpstr>Physically based simulation, at its core!</vt:lpstr>
      <vt:lpstr>PowerPoint Presentation</vt:lpstr>
      <vt:lpstr>Simulate the physics of light</vt:lpstr>
      <vt:lpstr>About the course …</vt:lpstr>
      <vt:lpstr>Logistics</vt:lpstr>
      <vt:lpstr>Logistics</vt:lpstr>
      <vt:lpstr>CGR</vt:lpstr>
      <vt:lpstr>CGR</vt:lpstr>
      <vt:lpstr>Main feedback/criticism previous offerings</vt:lpstr>
      <vt:lpstr>Comments …</vt:lpstr>
      <vt:lpstr>Top tips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</dc:title>
  <dc:creator>kartic</dc:creator>
  <cp:lastModifiedBy>Kartic Subr</cp:lastModifiedBy>
  <cp:revision>147</cp:revision>
  <dcterms:created xsi:type="dcterms:W3CDTF">2019-09-17T08:37:08Z</dcterms:created>
  <dcterms:modified xsi:type="dcterms:W3CDTF">2024-09-19T11:43:17Z</dcterms:modified>
</cp:coreProperties>
</file>